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56" r:id="rId2"/>
    <p:sldId id="322" r:id="rId3"/>
    <p:sldId id="258" r:id="rId4"/>
    <p:sldId id="323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318" r:id="rId18"/>
    <p:sldId id="319" r:id="rId19"/>
    <p:sldId id="272" r:id="rId20"/>
    <p:sldId id="324" r:id="rId21"/>
    <p:sldId id="273" r:id="rId22"/>
    <p:sldId id="274" r:id="rId23"/>
    <p:sldId id="275" r:id="rId24"/>
    <p:sldId id="276" r:id="rId25"/>
    <p:sldId id="277" r:id="rId26"/>
    <p:sldId id="278" r:id="rId27"/>
    <p:sldId id="320" r:id="rId28"/>
    <p:sldId id="279" r:id="rId29"/>
    <p:sldId id="280" r:id="rId30"/>
    <p:sldId id="327" r:id="rId31"/>
    <p:sldId id="329" r:id="rId32"/>
    <p:sldId id="328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2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4" r:id="rId65"/>
    <p:sldId id="315" r:id="rId66"/>
    <p:sldId id="326" r:id="rId67"/>
    <p:sldId id="325" r:id="rId68"/>
  </p:sldIdLst>
  <p:sldSz cx="18288000" cy="10287000"/>
  <p:notesSz cx="6858000" cy="9144000"/>
  <p:embeddedFontLst>
    <p:embeddedFont>
      <p:font typeface="Helvetica World" panose="020B0604020202020204" charset="-128"/>
      <p:regular r:id="rId70"/>
    </p:embeddedFont>
    <p:embeddedFont>
      <p:font typeface="Helvetica World Bold" panose="020B0604020202020204" charset="-128"/>
      <p:regular r:id="rId71"/>
    </p:embeddedFont>
    <p:embeddedFont>
      <p:font typeface="Arimo Bold" panose="020B0604020202020204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lear Sans" panose="020B0604020202020204" charset="0"/>
      <p:regular r:id="rId77"/>
    </p:embeddedFont>
    <p:embeddedFont>
      <p:font typeface="Clear Sans Bold" panose="020B0604020202020204" charset="0"/>
      <p:regular r:id="rId78"/>
    </p:embeddedFont>
    <p:embeddedFont>
      <p:font typeface="Klein Bold" panose="020B0604020202020204" charset="0"/>
      <p:regular r:id="rId79"/>
    </p:embeddedFont>
    <p:embeddedFont>
      <p:font typeface="Montserrat" panose="00000500000000000000" pitchFamily="2" charset="0"/>
      <p:regular r:id="rId80"/>
      <p:bold r:id="rId81"/>
      <p:italic r:id="rId82"/>
      <p:boldItalic r:id="rId83"/>
    </p:embeddedFont>
    <p:embeddedFont>
      <p:font typeface="Muli" panose="020B0604020202020204" charset="0"/>
      <p:regular r:id="rId84"/>
    </p:embeddedFont>
    <p:embeddedFont>
      <p:font typeface="Muli Bold" panose="020B0604020202020204" charset="0"/>
      <p:regular r:id="rId85"/>
    </p:embeddedFont>
    <p:embeddedFont>
      <p:font typeface="Muli Ultra-Bold" panose="020B0604020202020204" charset="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B37"/>
    <a:srgbClr val="C9D408"/>
    <a:srgbClr val="EA7125"/>
    <a:srgbClr val="E66418"/>
    <a:srgbClr val="BAE6E1"/>
    <a:srgbClr val="4A5662"/>
    <a:srgbClr val="E8F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C7E74-633D-8ACC-8B65-E97B467A8342}" v="4" dt="2023-09-12T04:18:46.974"/>
    <p1510:client id="{06B45B9E-97B4-853E-1C69-862B8AAAEF09}" v="4" dt="2023-09-12T18:34:10.028"/>
    <p1510:client id="{07D2C53A-FC3A-6BD6-AFB0-91A538361F35}" v="84" dt="2023-09-14T09:03:00.995"/>
    <p1510:client id="{0FF31203-E30F-15CA-B28A-DACF0D9FFC89}" v="19" dt="2023-09-30T15:45:32.267"/>
    <p1510:client id="{10153FDD-9F6D-2FBE-2E1C-4D2D7FD46DA4}" v="19" dt="2023-09-14T12:21:35.205"/>
    <p1510:client id="{11D63305-B318-29C5-E022-8E8BC6C4DF1C}" v="455" dt="2023-09-13T05:32:58.088"/>
    <p1510:client id="{22D83D46-617A-48D4-891A-F9FA57D3108B}" v="486" dt="2023-09-10T15:09:11.332"/>
    <p1510:client id="{302CE107-FD53-8EC6-5C5B-F7F0BAB096A9}" v="156" dt="2023-09-10T12:53:44.483"/>
    <p1510:client id="{31601D46-CDB3-A535-F484-7729F3904FD8}" v="4" dt="2023-09-25T19:29:09.928"/>
    <p1510:client id="{4D025EDB-FC8D-8F8C-5385-978417117C22}" v="21" dt="2023-09-14T11:06:39.472"/>
    <p1510:client id="{5243A1C1-6708-AF28-F6E4-1F883EEBA687}" v="96" dt="2023-09-11T19:26:14.878"/>
    <p1510:client id="{53DFCD3C-770A-C461-280B-0B78CA988716}" v="2" dt="2023-09-12T04:04:26.440"/>
    <p1510:client id="{549627BB-9959-C7EB-2583-32D34C849EA1}" v="12" dt="2023-09-14T08:37:10.904"/>
    <p1510:client id="{5FCEF9EF-EFE9-10FE-2B06-69D750607736}" v="995" dt="2023-09-11T08:11:57.510"/>
    <p1510:client id="{6ABF6DAA-B3BD-0B1B-8C60-B6D7AB9D733C}" v="122" dt="2023-09-14T18:22:33.039"/>
    <p1510:client id="{77FAF142-55F3-4AAF-8E9F-AB865E5A7DDD}" v="289" dt="2023-09-11T19:37:39.950"/>
    <p1510:client id="{78E5A720-63AE-A0B0-8D04-6314DB84A85C}" v="121" dt="2023-09-12T05:42:07.431"/>
    <p1510:client id="{7D989C2D-42A7-86E1-5161-72CAF910A43D}" v="28" dt="2023-09-14T11:02:50.541"/>
    <p1510:client id="{80C9DBC6-375A-17D1-D55C-59542B3AA38D}" v="2" dt="2023-09-18T02:21:28.037"/>
    <p1510:client id="{826EFD5B-181E-CFDE-83FD-A31D10BAA818}" v="8" dt="2023-09-15T04:27:20.087"/>
    <p1510:client id="{8BA35B5C-1569-49BE-1365-FBE1581131E6}" v="1208" dt="2023-09-10T16:06:41.771"/>
    <p1510:client id="{8CC8F5D4-2FE5-727E-30FB-3EFEB013AA33}" v="95" dt="2023-09-10T23:10:02.202"/>
    <p1510:client id="{9C4B646C-EFD2-60F1-FFD5-5B7E65AD1A0A}" v="5" dt="2023-09-24T13:05:11.517"/>
    <p1510:client id="{9E0DD396-8D19-392E-98B7-71A9FBF6059F}" v="73" dt="2023-10-01T02:55:51.849"/>
    <p1510:client id="{AA40601E-90D1-265E-AB42-9EA01F802A18}" v="20" dt="2023-09-30T14:56:56.041"/>
    <p1510:client id="{AE4A6CCE-3A75-DB61-9501-A7F8FE5EF5E7}" v="6" dt="2023-09-13T05:36:57.597"/>
    <p1510:client id="{B2172720-8B95-E5BB-A0EC-313BE0BD6AF8}" v="11" dt="2023-09-30T04:55:49.735"/>
    <p1510:client id="{BD936CD3-569C-2A4A-94E2-B03F706ABDD9}" v="174" dt="2023-09-18T03:12:31.829"/>
    <p1510:client id="{C6CF9377-A742-598E-4B7A-E23C7AD184D7}" v="75" dt="2023-09-30T02:48:17.820"/>
    <p1510:client id="{DD98E2BD-C767-3F22-12D2-8C701DC9604A}" v="96" dt="2023-09-12T01:46:23.673"/>
    <p1510:client id="{DF359D65-380A-37DC-8813-6811A46470A0}" v="6" dt="2023-09-11T09:59:39.405"/>
    <p1510:client id="{E6827501-E127-0190-77AE-20921E8B9B7B}" v="38" dt="2023-09-18T01:49:13.452"/>
    <p1510:client id="{EEFD7340-B6F1-09C2-0CD5-6F6BBAF1E9D7}" v="11" dt="2023-09-10T15:57:05.025"/>
    <p1510:client id="{F0967A4A-DFE1-F9BB-F017-9AB7ADE26BCA}" v="385" dt="2023-09-25T00:03:37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14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70DE5-9796-49AD-B8F0-B65924B894DD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E0652-A3F5-45C0-B681-76930776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9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9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9518A7-7526-4DB9-BFC9-347A6F6EF538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58C297-C180-434E-BCFA-D9F8FE0DBEF0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9DDF41-9428-4041-A813-D5EDC2945C44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24CF83-6422-4288-AC08-3B4D6F861955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A63B669-5C66-46AB-A92A-2BAE992E9A19}" type="datetime1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6963C-E9C7-4D42-81D9-8418BFBB6757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C2950-BC45-4280-A847-A7C9169FFFF9}" type="datetime1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70480F-D89D-4509-A767-805961E76ECF}" type="datetime1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8734AA-51B0-4BDF-9550-5256120BB3F9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80A868-2FA1-4BC5-802A-3AB6A2C21F34}" type="datetime1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49800" y="971550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2971800" y="-6667500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chemeClr val="bg2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538091" y="7949168"/>
            <a:ext cx="5133582" cy="4779365"/>
            <a:chOff x="0" y="0"/>
            <a:chExt cx="6350000" cy="5911850"/>
          </a:xfrm>
          <a:solidFill>
            <a:srgbClr val="E66418"/>
          </a:solidFill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322585"/>
            <a:ext cx="1810553" cy="706115"/>
          </a:xfrm>
          <a:custGeom>
            <a:avLst/>
            <a:gdLst/>
            <a:ahLst/>
            <a:cxnLst/>
            <a:rect l="l" t="t" r="r" b="b"/>
            <a:pathLst>
              <a:path w="1810553" h="706115">
                <a:moveTo>
                  <a:pt x="0" y="0"/>
                </a:moveTo>
                <a:lnTo>
                  <a:pt x="1810553" y="0"/>
                </a:lnTo>
                <a:lnTo>
                  <a:pt x="1810553" y="706115"/>
                </a:lnTo>
                <a:lnTo>
                  <a:pt x="0" y="70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429834"/>
            <a:ext cx="12036836" cy="3334424"/>
            <a:chOff x="0" y="-123891"/>
            <a:chExt cx="16049115" cy="44458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91"/>
              <a:ext cx="16049115" cy="2977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en-US" sz="6500" spc="-130">
                  <a:solidFill>
                    <a:srgbClr val="E66418"/>
                  </a:solidFill>
                  <a:latin typeface="Muli Ultra-Bold"/>
                </a:rPr>
                <a:t>SCIENCE RESEARCH ACTIVITY SUPPORT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1472"/>
              <a:ext cx="16049115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03850"/>
                  </a:solidFill>
                  <a:latin typeface="Muli"/>
                </a:rPr>
                <a:t>Capstone Project - FPT University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86026" y="7879318"/>
            <a:ext cx="6260229" cy="1766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spc="-39">
                <a:solidFill>
                  <a:srgbClr val="E98552"/>
                </a:solidFill>
                <a:latin typeface="Muli Ultra-Bold"/>
              </a:rPr>
              <a:t>SUPERVISORS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Kieu Trong Khanh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HCMC Campus, FPT University Research Department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203850"/>
              </a:solidFill>
              <a:latin typeface="Muli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203850"/>
              </a:solidFill>
              <a:latin typeface="Muli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15400" y="7886938"/>
            <a:ext cx="389014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39">
                <a:solidFill>
                  <a:srgbClr val="E98552"/>
                </a:solidFill>
                <a:latin typeface="Muli Ultra-Bold"/>
              </a:rPr>
              <a:t>MEMBERS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Hoang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Thi</a:t>
            </a:r>
            <a:r>
              <a:rPr lang="en-US" sz="2000" spc="-40">
                <a:solidFill>
                  <a:srgbClr val="203850"/>
                </a:solidFill>
                <a:latin typeface="Muli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Hoai</a:t>
            </a:r>
            <a:r>
              <a:rPr lang="en-US" sz="2000" spc="-40">
                <a:solidFill>
                  <a:srgbClr val="203850"/>
                </a:solidFill>
                <a:latin typeface="Muli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Thuong</a:t>
            </a:r>
            <a:endParaRPr lang="en-US" sz="2000" spc="-40">
              <a:solidFill>
                <a:srgbClr val="203850"/>
              </a:solidFill>
              <a:latin typeface="Muli"/>
            </a:endParaRP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Mai Hoang Duong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Bui The Hien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Nguyen Dang Truong Anh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Le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Thi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Quynh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Nhu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(Dropout)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14325601" y="1910920"/>
            <a:ext cx="4419600" cy="102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100"/>
              </a:lnSpc>
            </a:pPr>
            <a:endParaRPr lang="en-US" spc="-130">
              <a:solidFill>
                <a:schemeClr val="bg2"/>
              </a:solidFill>
              <a:latin typeface="Muli Ultra-Bold"/>
            </a:endParaRPr>
          </a:p>
        </p:txBody>
      </p:sp>
      <p:grpSp>
        <p:nvGrpSpPr>
          <p:cNvPr id="334" name="Group 2"/>
          <p:cNvGrpSpPr>
            <a:grpSpLocks noChangeAspect="1"/>
          </p:cNvGrpSpPr>
          <p:nvPr/>
        </p:nvGrpSpPr>
        <p:grpSpPr>
          <a:xfrm>
            <a:off x="12485706" y="-115445"/>
            <a:ext cx="5855128" cy="5874133"/>
            <a:chOff x="301" y="-84625"/>
            <a:chExt cx="6406236" cy="642703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5" name="Freeform 3"/>
            <p:cNvSpPr/>
            <p:nvPr/>
          </p:nvSpPr>
          <p:spPr>
            <a:xfrm>
              <a:off x="301" y="-84625"/>
              <a:ext cx="6406236" cy="6427030"/>
            </a:xfrm>
            <a:custGeom>
              <a:avLst/>
              <a:gdLst>
                <a:gd name="connsiteX0" fmla="*/ 274890 w 6348429"/>
                <a:gd name="connsiteY0" fmla="*/ 383642 h 5911850"/>
                <a:gd name="connsiteX1" fmla="*/ 108919 w 6348429"/>
                <a:gd name="connsiteY1" fmla="*/ 2192020 h 5911850"/>
                <a:gd name="connsiteX2" fmla="*/ 214329 w 6348429"/>
                <a:gd name="connsiteY2" fmla="*/ 3144520 h 5911850"/>
                <a:gd name="connsiteX3" fmla="*/ 2525729 w 6348429"/>
                <a:gd name="connsiteY3" fmla="*/ 5651500 h 5911850"/>
                <a:gd name="connsiteX4" fmla="*/ 3118819 w 6348429"/>
                <a:gd name="connsiteY4" fmla="*/ 5911850 h 5911850"/>
                <a:gd name="connsiteX5" fmla="*/ 5540709 w 6348429"/>
                <a:gd name="connsiteY5" fmla="*/ 5911850 h 5911850"/>
                <a:gd name="connsiteX6" fmla="*/ 6348429 w 6348429"/>
                <a:gd name="connsiteY6" fmla="*/ 5104130 h 5911850"/>
                <a:gd name="connsiteX7" fmla="*/ 6348429 w 6348429"/>
                <a:gd name="connsiteY7" fmla="*/ 1891030 h 5911850"/>
                <a:gd name="connsiteX8" fmla="*/ 6201109 w 6348429"/>
                <a:gd name="connsiteY8" fmla="*/ 1426210 h 5911850"/>
                <a:gd name="connsiteX9" fmla="*/ 5439109 w 6348429"/>
                <a:gd name="connsiteY9" fmla="*/ 342900 h 5911850"/>
                <a:gd name="connsiteX10" fmla="*/ 4778709 w 6348429"/>
                <a:gd name="connsiteY10" fmla="*/ 0 h 5911850"/>
                <a:gd name="connsiteX11" fmla="*/ 1845009 w 6348429"/>
                <a:gd name="connsiteY11" fmla="*/ 0 h 5911850"/>
                <a:gd name="connsiteX12" fmla="*/ 274890 w 6348429"/>
                <a:gd name="connsiteY12" fmla="*/ 383642 h 5911850"/>
                <a:gd name="connsiteX0" fmla="*/ 274890 w 6348429"/>
                <a:gd name="connsiteY0" fmla="*/ 383642 h 6233970"/>
                <a:gd name="connsiteX1" fmla="*/ 108919 w 6348429"/>
                <a:gd name="connsiteY1" fmla="*/ 2192020 h 6233970"/>
                <a:gd name="connsiteX2" fmla="*/ 214329 w 6348429"/>
                <a:gd name="connsiteY2" fmla="*/ 3144520 h 6233970"/>
                <a:gd name="connsiteX3" fmla="*/ 2525729 w 6348429"/>
                <a:gd name="connsiteY3" fmla="*/ 5651500 h 6233970"/>
                <a:gd name="connsiteX4" fmla="*/ 4198869 w 6348429"/>
                <a:gd name="connsiteY4" fmla="*/ 6233970 h 6233970"/>
                <a:gd name="connsiteX5" fmla="*/ 5540709 w 6348429"/>
                <a:gd name="connsiteY5" fmla="*/ 5911850 h 6233970"/>
                <a:gd name="connsiteX6" fmla="*/ 6348429 w 6348429"/>
                <a:gd name="connsiteY6" fmla="*/ 5104130 h 6233970"/>
                <a:gd name="connsiteX7" fmla="*/ 6348429 w 6348429"/>
                <a:gd name="connsiteY7" fmla="*/ 1891030 h 6233970"/>
                <a:gd name="connsiteX8" fmla="*/ 6201109 w 6348429"/>
                <a:gd name="connsiteY8" fmla="*/ 1426210 h 6233970"/>
                <a:gd name="connsiteX9" fmla="*/ 5439109 w 6348429"/>
                <a:gd name="connsiteY9" fmla="*/ 342900 h 6233970"/>
                <a:gd name="connsiteX10" fmla="*/ 4778709 w 6348429"/>
                <a:gd name="connsiteY10" fmla="*/ 0 h 6233970"/>
                <a:gd name="connsiteX11" fmla="*/ 1845009 w 6348429"/>
                <a:gd name="connsiteY11" fmla="*/ 0 h 6233970"/>
                <a:gd name="connsiteX12" fmla="*/ 274890 w 6348429"/>
                <a:gd name="connsiteY12" fmla="*/ 383642 h 6233970"/>
                <a:gd name="connsiteX0" fmla="*/ 274890 w 6348429"/>
                <a:gd name="connsiteY0" fmla="*/ 383642 h 5911850"/>
                <a:gd name="connsiteX1" fmla="*/ 108919 w 6348429"/>
                <a:gd name="connsiteY1" fmla="*/ 2192020 h 5911850"/>
                <a:gd name="connsiteX2" fmla="*/ 214329 w 6348429"/>
                <a:gd name="connsiteY2" fmla="*/ 3144520 h 5911850"/>
                <a:gd name="connsiteX3" fmla="*/ 2525729 w 6348429"/>
                <a:gd name="connsiteY3" fmla="*/ 5651500 h 5911850"/>
                <a:gd name="connsiteX4" fmla="*/ 4160973 w 6348429"/>
                <a:gd name="connsiteY4" fmla="*/ 5892902 h 5911850"/>
                <a:gd name="connsiteX5" fmla="*/ 5540709 w 6348429"/>
                <a:gd name="connsiteY5" fmla="*/ 5911850 h 5911850"/>
                <a:gd name="connsiteX6" fmla="*/ 6348429 w 6348429"/>
                <a:gd name="connsiteY6" fmla="*/ 5104130 h 5911850"/>
                <a:gd name="connsiteX7" fmla="*/ 6348429 w 6348429"/>
                <a:gd name="connsiteY7" fmla="*/ 1891030 h 5911850"/>
                <a:gd name="connsiteX8" fmla="*/ 6201109 w 6348429"/>
                <a:gd name="connsiteY8" fmla="*/ 1426210 h 5911850"/>
                <a:gd name="connsiteX9" fmla="*/ 5439109 w 6348429"/>
                <a:gd name="connsiteY9" fmla="*/ 342900 h 5911850"/>
                <a:gd name="connsiteX10" fmla="*/ 4778709 w 6348429"/>
                <a:gd name="connsiteY10" fmla="*/ 0 h 5911850"/>
                <a:gd name="connsiteX11" fmla="*/ 1845009 w 6348429"/>
                <a:gd name="connsiteY11" fmla="*/ 0 h 5911850"/>
                <a:gd name="connsiteX12" fmla="*/ 274890 w 6348429"/>
                <a:gd name="connsiteY12" fmla="*/ 383642 h 5911850"/>
                <a:gd name="connsiteX0" fmla="*/ 274890 w 6348429"/>
                <a:gd name="connsiteY0" fmla="*/ 185409 h 5922047"/>
                <a:gd name="connsiteX1" fmla="*/ 108919 w 6348429"/>
                <a:gd name="connsiteY1" fmla="*/ 2202217 h 5922047"/>
                <a:gd name="connsiteX2" fmla="*/ 214329 w 6348429"/>
                <a:gd name="connsiteY2" fmla="*/ 3154717 h 5922047"/>
                <a:gd name="connsiteX3" fmla="*/ 2525729 w 6348429"/>
                <a:gd name="connsiteY3" fmla="*/ 5661697 h 5922047"/>
                <a:gd name="connsiteX4" fmla="*/ 4160973 w 6348429"/>
                <a:gd name="connsiteY4" fmla="*/ 5903099 h 5922047"/>
                <a:gd name="connsiteX5" fmla="*/ 5540709 w 6348429"/>
                <a:gd name="connsiteY5" fmla="*/ 5922047 h 5922047"/>
                <a:gd name="connsiteX6" fmla="*/ 6348429 w 6348429"/>
                <a:gd name="connsiteY6" fmla="*/ 5114327 h 5922047"/>
                <a:gd name="connsiteX7" fmla="*/ 6348429 w 6348429"/>
                <a:gd name="connsiteY7" fmla="*/ 1901227 h 5922047"/>
                <a:gd name="connsiteX8" fmla="*/ 6201109 w 6348429"/>
                <a:gd name="connsiteY8" fmla="*/ 1436407 h 5922047"/>
                <a:gd name="connsiteX9" fmla="*/ 5439109 w 6348429"/>
                <a:gd name="connsiteY9" fmla="*/ 353097 h 5922047"/>
                <a:gd name="connsiteX10" fmla="*/ 4778709 w 6348429"/>
                <a:gd name="connsiteY10" fmla="*/ 10197 h 5922047"/>
                <a:gd name="connsiteX11" fmla="*/ 1845009 w 6348429"/>
                <a:gd name="connsiteY11" fmla="*/ 10197 h 5922047"/>
                <a:gd name="connsiteX12" fmla="*/ 274890 w 6348429"/>
                <a:gd name="connsiteY12" fmla="*/ 185409 h 5922047"/>
                <a:gd name="connsiteX0" fmla="*/ 274890 w 6377047"/>
                <a:gd name="connsiteY0" fmla="*/ 209659 h 5946297"/>
                <a:gd name="connsiteX1" fmla="*/ 108919 w 6377047"/>
                <a:gd name="connsiteY1" fmla="*/ 2226467 h 5946297"/>
                <a:gd name="connsiteX2" fmla="*/ 214329 w 6377047"/>
                <a:gd name="connsiteY2" fmla="*/ 3178967 h 5946297"/>
                <a:gd name="connsiteX3" fmla="*/ 2525729 w 6377047"/>
                <a:gd name="connsiteY3" fmla="*/ 5685947 h 5946297"/>
                <a:gd name="connsiteX4" fmla="*/ 4160973 w 6377047"/>
                <a:gd name="connsiteY4" fmla="*/ 5927349 h 5946297"/>
                <a:gd name="connsiteX5" fmla="*/ 5540709 w 6377047"/>
                <a:gd name="connsiteY5" fmla="*/ 5946297 h 5946297"/>
                <a:gd name="connsiteX6" fmla="*/ 6348429 w 6377047"/>
                <a:gd name="connsiteY6" fmla="*/ 5138577 h 5946297"/>
                <a:gd name="connsiteX7" fmla="*/ 6348429 w 6377047"/>
                <a:gd name="connsiteY7" fmla="*/ 1925477 h 5946297"/>
                <a:gd name="connsiteX8" fmla="*/ 6201109 w 6377047"/>
                <a:gd name="connsiteY8" fmla="*/ 1460657 h 5946297"/>
                <a:gd name="connsiteX9" fmla="*/ 6377047 w 6377047"/>
                <a:gd name="connsiteY9" fmla="*/ 127230 h 5946297"/>
                <a:gd name="connsiteX10" fmla="*/ 4778709 w 6377047"/>
                <a:gd name="connsiteY10" fmla="*/ 34447 h 5946297"/>
                <a:gd name="connsiteX11" fmla="*/ 1845009 w 6377047"/>
                <a:gd name="connsiteY11" fmla="*/ 34447 h 5946297"/>
                <a:gd name="connsiteX12" fmla="*/ 274890 w 6377047"/>
                <a:gd name="connsiteY12" fmla="*/ 209659 h 5946297"/>
                <a:gd name="connsiteX0" fmla="*/ 274890 w 6406236"/>
                <a:gd name="connsiteY0" fmla="*/ 209659 h 5946297"/>
                <a:gd name="connsiteX1" fmla="*/ 108919 w 6406236"/>
                <a:gd name="connsiteY1" fmla="*/ 2226467 h 5946297"/>
                <a:gd name="connsiteX2" fmla="*/ 214329 w 6406236"/>
                <a:gd name="connsiteY2" fmla="*/ 3178967 h 5946297"/>
                <a:gd name="connsiteX3" fmla="*/ 2525729 w 6406236"/>
                <a:gd name="connsiteY3" fmla="*/ 5685947 h 5946297"/>
                <a:gd name="connsiteX4" fmla="*/ 4160973 w 6406236"/>
                <a:gd name="connsiteY4" fmla="*/ 5927349 h 5946297"/>
                <a:gd name="connsiteX5" fmla="*/ 5540709 w 6406236"/>
                <a:gd name="connsiteY5" fmla="*/ 5946297 h 5946297"/>
                <a:gd name="connsiteX6" fmla="*/ 6348429 w 6406236"/>
                <a:gd name="connsiteY6" fmla="*/ 5138577 h 5946297"/>
                <a:gd name="connsiteX7" fmla="*/ 6348429 w 6406236"/>
                <a:gd name="connsiteY7" fmla="*/ 1925477 h 5946297"/>
                <a:gd name="connsiteX8" fmla="*/ 6367854 w 6406236"/>
                <a:gd name="connsiteY8" fmla="*/ 1439814 h 5946297"/>
                <a:gd name="connsiteX9" fmla="*/ 6377047 w 6406236"/>
                <a:gd name="connsiteY9" fmla="*/ 127230 h 5946297"/>
                <a:gd name="connsiteX10" fmla="*/ 4778709 w 6406236"/>
                <a:gd name="connsiteY10" fmla="*/ 34447 h 5946297"/>
                <a:gd name="connsiteX11" fmla="*/ 1845009 w 6406236"/>
                <a:gd name="connsiteY11" fmla="*/ 34447 h 5946297"/>
                <a:gd name="connsiteX12" fmla="*/ 274890 w 6406236"/>
                <a:gd name="connsiteY12" fmla="*/ 209659 h 5946297"/>
                <a:gd name="connsiteX0" fmla="*/ 274890 w 6524941"/>
                <a:gd name="connsiteY0" fmla="*/ 209659 h 6321472"/>
                <a:gd name="connsiteX1" fmla="*/ 108919 w 6524941"/>
                <a:gd name="connsiteY1" fmla="*/ 2226467 h 6321472"/>
                <a:gd name="connsiteX2" fmla="*/ 214329 w 6524941"/>
                <a:gd name="connsiteY2" fmla="*/ 3178967 h 6321472"/>
                <a:gd name="connsiteX3" fmla="*/ 2525729 w 6524941"/>
                <a:gd name="connsiteY3" fmla="*/ 5685947 h 6321472"/>
                <a:gd name="connsiteX4" fmla="*/ 4160973 w 6524941"/>
                <a:gd name="connsiteY4" fmla="*/ 5927349 h 6321472"/>
                <a:gd name="connsiteX5" fmla="*/ 6318851 w 6524941"/>
                <a:gd name="connsiteY5" fmla="*/ 6321472 h 6321472"/>
                <a:gd name="connsiteX6" fmla="*/ 6348429 w 6524941"/>
                <a:gd name="connsiteY6" fmla="*/ 5138577 h 6321472"/>
                <a:gd name="connsiteX7" fmla="*/ 6348429 w 6524941"/>
                <a:gd name="connsiteY7" fmla="*/ 1925477 h 6321472"/>
                <a:gd name="connsiteX8" fmla="*/ 6367854 w 6524941"/>
                <a:gd name="connsiteY8" fmla="*/ 1439814 h 6321472"/>
                <a:gd name="connsiteX9" fmla="*/ 6377047 w 6524941"/>
                <a:gd name="connsiteY9" fmla="*/ 127230 h 6321472"/>
                <a:gd name="connsiteX10" fmla="*/ 4778709 w 6524941"/>
                <a:gd name="connsiteY10" fmla="*/ 34447 h 6321472"/>
                <a:gd name="connsiteX11" fmla="*/ 1845009 w 6524941"/>
                <a:gd name="connsiteY11" fmla="*/ 34447 h 6321472"/>
                <a:gd name="connsiteX12" fmla="*/ 274890 w 6524941"/>
                <a:gd name="connsiteY12" fmla="*/ 209659 h 6321472"/>
                <a:gd name="connsiteX0" fmla="*/ 274890 w 6406236"/>
                <a:gd name="connsiteY0" fmla="*/ 209659 h 6321472"/>
                <a:gd name="connsiteX1" fmla="*/ 108919 w 6406236"/>
                <a:gd name="connsiteY1" fmla="*/ 2226467 h 6321472"/>
                <a:gd name="connsiteX2" fmla="*/ 214329 w 6406236"/>
                <a:gd name="connsiteY2" fmla="*/ 3178967 h 6321472"/>
                <a:gd name="connsiteX3" fmla="*/ 2525729 w 6406236"/>
                <a:gd name="connsiteY3" fmla="*/ 5685947 h 6321472"/>
                <a:gd name="connsiteX4" fmla="*/ 4160973 w 6406236"/>
                <a:gd name="connsiteY4" fmla="*/ 5927349 h 6321472"/>
                <a:gd name="connsiteX5" fmla="*/ 6318851 w 6406236"/>
                <a:gd name="connsiteY5" fmla="*/ 6321472 h 6321472"/>
                <a:gd name="connsiteX6" fmla="*/ 6348429 w 6406236"/>
                <a:gd name="connsiteY6" fmla="*/ 5138577 h 6321472"/>
                <a:gd name="connsiteX7" fmla="*/ 6348429 w 6406236"/>
                <a:gd name="connsiteY7" fmla="*/ 1925477 h 6321472"/>
                <a:gd name="connsiteX8" fmla="*/ 6367854 w 6406236"/>
                <a:gd name="connsiteY8" fmla="*/ 1439814 h 6321472"/>
                <a:gd name="connsiteX9" fmla="*/ 6377047 w 6406236"/>
                <a:gd name="connsiteY9" fmla="*/ 127230 h 6321472"/>
                <a:gd name="connsiteX10" fmla="*/ 4778709 w 6406236"/>
                <a:gd name="connsiteY10" fmla="*/ 34447 h 6321472"/>
                <a:gd name="connsiteX11" fmla="*/ 1845009 w 6406236"/>
                <a:gd name="connsiteY11" fmla="*/ 34447 h 6321472"/>
                <a:gd name="connsiteX12" fmla="*/ 274890 w 6406236"/>
                <a:gd name="connsiteY12" fmla="*/ 209659 h 6321472"/>
                <a:gd name="connsiteX0" fmla="*/ 274890 w 6406236"/>
                <a:gd name="connsiteY0" fmla="*/ 209659 h 6126937"/>
                <a:gd name="connsiteX1" fmla="*/ 108919 w 6406236"/>
                <a:gd name="connsiteY1" fmla="*/ 2226467 h 6126937"/>
                <a:gd name="connsiteX2" fmla="*/ 214329 w 6406236"/>
                <a:gd name="connsiteY2" fmla="*/ 3178967 h 6126937"/>
                <a:gd name="connsiteX3" fmla="*/ 2525729 w 6406236"/>
                <a:gd name="connsiteY3" fmla="*/ 5685947 h 6126937"/>
                <a:gd name="connsiteX4" fmla="*/ 4160973 w 6406236"/>
                <a:gd name="connsiteY4" fmla="*/ 5927349 h 6126937"/>
                <a:gd name="connsiteX5" fmla="*/ 6318852 w 6406236"/>
                <a:gd name="connsiteY5" fmla="*/ 6126937 h 6126937"/>
                <a:gd name="connsiteX6" fmla="*/ 6348429 w 6406236"/>
                <a:gd name="connsiteY6" fmla="*/ 5138577 h 6126937"/>
                <a:gd name="connsiteX7" fmla="*/ 6348429 w 6406236"/>
                <a:gd name="connsiteY7" fmla="*/ 1925477 h 6126937"/>
                <a:gd name="connsiteX8" fmla="*/ 6367854 w 6406236"/>
                <a:gd name="connsiteY8" fmla="*/ 1439814 h 6126937"/>
                <a:gd name="connsiteX9" fmla="*/ 6377047 w 6406236"/>
                <a:gd name="connsiteY9" fmla="*/ 127230 h 6126937"/>
                <a:gd name="connsiteX10" fmla="*/ 4778709 w 6406236"/>
                <a:gd name="connsiteY10" fmla="*/ 34447 h 6126937"/>
                <a:gd name="connsiteX11" fmla="*/ 1845009 w 6406236"/>
                <a:gd name="connsiteY11" fmla="*/ 34447 h 6126937"/>
                <a:gd name="connsiteX12" fmla="*/ 274890 w 6406236"/>
                <a:gd name="connsiteY12" fmla="*/ 209659 h 6126937"/>
                <a:gd name="connsiteX0" fmla="*/ 274890 w 6406236"/>
                <a:gd name="connsiteY0" fmla="*/ 209659 h 6156609"/>
                <a:gd name="connsiteX1" fmla="*/ 108919 w 6406236"/>
                <a:gd name="connsiteY1" fmla="*/ 2226467 h 6156609"/>
                <a:gd name="connsiteX2" fmla="*/ 214329 w 6406236"/>
                <a:gd name="connsiteY2" fmla="*/ 3178967 h 6156609"/>
                <a:gd name="connsiteX3" fmla="*/ 2525729 w 6406236"/>
                <a:gd name="connsiteY3" fmla="*/ 5685947 h 6156609"/>
                <a:gd name="connsiteX4" fmla="*/ 4160973 w 6406236"/>
                <a:gd name="connsiteY4" fmla="*/ 5927349 h 6156609"/>
                <a:gd name="connsiteX5" fmla="*/ 6318852 w 6406236"/>
                <a:gd name="connsiteY5" fmla="*/ 6126937 h 6156609"/>
                <a:gd name="connsiteX6" fmla="*/ 6348429 w 6406236"/>
                <a:gd name="connsiteY6" fmla="*/ 5138577 h 6156609"/>
                <a:gd name="connsiteX7" fmla="*/ 6348429 w 6406236"/>
                <a:gd name="connsiteY7" fmla="*/ 1925477 h 6156609"/>
                <a:gd name="connsiteX8" fmla="*/ 6367854 w 6406236"/>
                <a:gd name="connsiteY8" fmla="*/ 1439814 h 6156609"/>
                <a:gd name="connsiteX9" fmla="*/ 6377047 w 6406236"/>
                <a:gd name="connsiteY9" fmla="*/ 127230 h 6156609"/>
                <a:gd name="connsiteX10" fmla="*/ 4778709 w 6406236"/>
                <a:gd name="connsiteY10" fmla="*/ 34447 h 6156609"/>
                <a:gd name="connsiteX11" fmla="*/ 1845009 w 6406236"/>
                <a:gd name="connsiteY11" fmla="*/ 34447 h 6156609"/>
                <a:gd name="connsiteX12" fmla="*/ 274890 w 6406236"/>
                <a:gd name="connsiteY12" fmla="*/ 209659 h 6156609"/>
                <a:gd name="connsiteX0" fmla="*/ 274890 w 6406236"/>
                <a:gd name="connsiteY0" fmla="*/ 209659 h 6188739"/>
                <a:gd name="connsiteX1" fmla="*/ 108919 w 6406236"/>
                <a:gd name="connsiteY1" fmla="*/ 2226467 h 6188739"/>
                <a:gd name="connsiteX2" fmla="*/ 214329 w 6406236"/>
                <a:gd name="connsiteY2" fmla="*/ 3178967 h 6188739"/>
                <a:gd name="connsiteX3" fmla="*/ 2525729 w 6406236"/>
                <a:gd name="connsiteY3" fmla="*/ 5685947 h 6188739"/>
                <a:gd name="connsiteX4" fmla="*/ 4105392 w 6406236"/>
                <a:gd name="connsiteY4" fmla="*/ 6107989 h 6188739"/>
                <a:gd name="connsiteX5" fmla="*/ 6318852 w 6406236"/>
                <a:gd name="connsiteY5" fmla="*/ 6126937 h 6188739"/>
                <a:gd name="connsiteX6" fmla="*/ 6348429 w 6406236"/>
                <a:gd name="connsiteY6" fmla="*/ 5138577 h 6188739"/>
                <a:gd name="connsiteX7" fmla="*/ 6348429 w 6406236"/>
                <a:gd name="connsiteY7" fmla="*/ 1925477 h 6188739"/>
                <a:gd name="connsiteX8" fmla="*/ 6367854 w 6406236"/>
                <a:gd name="connsiteY8" fmla="*/ 1439814 h 6188739"/>
                <a:gd name="connsiteX9" fmla="*/ 6377047 w 6406236"/>
                <a:gd name="connsiteY9" fmla="*/ 127230 h 6188739"/>
                <a:gd name="connsiteX10" fmla="*/ 4778709 w 6406236"/>
                <a:gd name="connsiteY10" fmla="*/ 34447 h 6188739"/>
                <a:gd name="connsiteX11" fmla="*/ 1845009 w 6406236"/>
                <a:gd name="connsiteY11" fmla="*/ 34447 h 6188739"/>
                <a:gd name="connsiteX12" fmla="*/ 274890 w 6406236"/>
                <a:gd name="connsiteY12" fmla="*/ 209659 h 6188739"/>
                <a:gd name="connsiteX0" fmla="*/ 274890 w 6406236"/>
                <a:gd name="connsiteY0" fmla="*/ 209659 h 6221725"/>
                <a:gd name="connsiteX1" fmla="*/ 108919 w 6406236"/>
                <a:gd name="connsiteY1" fmla="*/ 2226467 h 6221725"/>
                <a:gd name="connsiteX2" fmla="*/ 214329 w 6406236"/>
                <a:gd name="connsiteY2" fmla="*/ 3178967 h 6221725"/>
                <a:gd name="connsiteX3" fmla="*/ 2525729 w 6406236"/>
                <a:gd name="connsiteY3" fmla="*/ 5685947 h 6221725"/>
                <a:gd name="connsiteX4" fmla="*/ 4105392 w 6406236"/>
                <a:gd name="connsiteY4" fmla="*/ 6107989 h 6221725"/>
                <a:gd name="connsiteX5" fmla="*/ 6318852 w 6406236"/>
                <a:gd name="connsiteY5" fmla="*/ 6126937 h 6221725"/>
                <a:gd name="connsiteX6" fmla="*/ 6348429 w 6406236"/>
                <a:gd name="connsiteY6" fmla="*/ 5138577 h 6221725"/>
                <a:gd name="connsiteX7" fmla="*/ 6348429 w 6406236"/>
                <a:gd name="connsiteY7" fmla="*/ 1925477 h 6221725"/>
                <a:gd name="connsiteX8" fmla="*/ 6367854 w 6406236"/>
                <a:gd name="connsiteY8" fmla="*/ 1439814 h 6221725"/>
                <a:gd name="connsiteX9" fmla="*/ 6377047 w 6406236"/>
                <a:gd name="connsiteY9" fmla="*/ 127230 h 6221725"/>
                <a:gd name="connsiteX10" fmla="*/ 4778709 w 6406236"/>
                <a:gd name="connsiteY10" fmla="*/ 34447 h 6221725"/>
                <a:gd name="connsiteX11" fmla="*/ 1845009 w 6406236"/>
                <a:gd name="connsiteY11" fmla="*/ 34447 h 6221725"/>
                <a:gd name="connsiteX12" fmla="*/ 274890 w 6406236"/>
                <a:gd name="connsiteY12" fmla="*/ 209659 h 6221725"/>
                <a:gd name="connsiteX0" fmla="*/ 274890 w 6406236"/>
                <a:gd name="connsiteY0" fmla="*/ 209659 h 6221725"/>
                <a:gd name="connsiteX1" fmla="*/ 108919 w 6406236"/>
                <a:gd name="connsiteY1" fmla="*/ 2226467 h 6221725"/>
                <a:gd name="connsiteX2" fmla="*/ 214329 w 6406236"/>
                <a:gd name="connsiteY2" fmla="*/ 3178967 h 6221725"/>
                <a:gd name="connsiteX3" fmla="*/ 2525729 w 6406236"/>
                <a:gd name="connsiteY3" fmla="*/ 5685947 h 6221725"/>
                <a:gd name="connsiteX4" fmla="*/ 4105392 w 6406236"/>
                <a:gd name="connsiteY4" fmla="*/ 6107989 h 6221725"/>
                <a:gd name="connsiteX5" fmla="*/ 6318852 w 6406236"/>
                <a:gd name="connsiteY5" fmla="*/ 6126937 h 6221725"/>
                <a:gd name="connsiteX6" fmla="*/ 6348429 w 6406236"/>
                <a:gd name="connsiteY6" fmla="*/ 5138577 h 6221725"/>
                <a:gd name="connsiteX7" fmla="*/ 6348429 w 6406236"/>
                <a:gd name="connsiteY7" fmla="*/ 1925477 h 6221725"/>
                <a:gd name="connsiteX8" fmla="*/ 6367854 w 6406236"/>
                <a:gd name="connsiteY8" fmla="*/ 1439814 h 6221725"/>
                <a:gd name="connsiteX9" fmla="*/ 6377047 w 6406236"/>
                <a:gd name="connsiteY9" fmla="*/ 127230 h 6221725"/>
                <a:gd name="connsiteX10" fmla="*/ 4778709 w 6406236"/>
                <a:gd name="connsiteY10" fmla="*/ 34447 h 6221725"/>
                <a:gd name="connsiteX11" fmla="*/ 1845009 w 6406236"/>
                <a:gd name="connsiteY11" fmla="*/ 34447 h 6221725"/>
                <a:gd name="connsiteX12" fmla="*/ 274890 w 6406236"/>
                <a:gd name="connsiteY12" fmla="*/ 209659 h 6221725"/>
                <a:gd name="connsiteX0" fmla="*/ 274890 w 6406236"/>
                <a:gd name="connsiteY0" fmla="*/ 209659 h 6177123"/>
                <a:gd name="connsiteX1" fmla="*/ 108919 w 6406236"/>
                <a:gd name="connsiteY1" fmla="*/ 2226467 h 6177123"/>
                <a:gd name="connsiteX2" fmla="*/ 214329 w 6406236"/>
                <a:gd name="connsiteY2" fmla="*/ 3178967 h 6177123"/>
                <a:gd name="connsiteX3" fmla="*/ 2525729 w 6406236"/>
                <a:gd name="connsiteY3" fmla="*/ 5685947 h 6177123"/>
                <a:gd name="connsiteX4" fmla="*/ 4494462 w 6406236"/>
                <a:gd name="connsiteY4" fmla="*/ 5982931 h 6177123"/>
                <a:gd name="connsiteX5" fmla="*/ 6318852 w 6406236"/>
                <a:gd name="connsiteY5" fmla="*/ 6126937 h 6177123"/>
                <a:gd name="connsiteX6" fmla="*/ 6348429 w 6406236"/>
                <a:gd name="connsiteY6" fmla="*/ 5138577 h 6177123"/>
                <a:gd name="connsiteX7" fmla="*/ 6348429 w 6406236"/>
                <a:gd name="connsiteY7" fmla="*/ 1925477 h 6177123"/>
                <a:gd name="connsiteX8" fmla="*/ 6367854 w 6406236"/>
                <a:gd name="connsiteY8" fmla="*/ 1439814 h 6177123"/>
                <a:gd name="connsiteX9" fmla="*/ 6377047 w 6406236"/>
                <a:gd name="connsiteY9" fmla="*/ 127230 h 6177123"/>
                <a:gd name="connsiteX10" fmla="*/ 4778709 w 6406236"/>
                <a:gd name="connsiteY10" fmla="*/ 34447 h 6177123"/>
                <a:gd name="connsiteX11" fmla="*/ 1845009 w 6406236"/>
                <a:gd name="connsiteY11" fmla="*/ 34447 h 6177123"/>
                <a:gd name="connsiteX12" fmla="*/ 274890 w 6406236"/>
                <a:gd name="connsiteY12" fmla="*/ 209659 h 6177123"/>
                <a:gd name="connsiteX0" fmla="*/ 274890 w 6406236"/>
                <a:gd name="connsiteY0" fmla="*/ 209659 h 6285548"/>
                <a:gd name="connsiteX1" fmla="*/ 108919 w 6406236"/>
                <a:gd name="connsiteY1" fmla="*/ 2226467 h 6285548"/>
                <a:gd name="connsiteX2" fmla="*/ 214329 w 6406236"/>
                <a:gd name="connsiteY2" fmla="*/ 3178967 h 6285548"/>
                <a:gd name="connsiteX3" fmla="*/ 2525729 w 6406236"/>
                <a:gd name="connsiteY3" fmla="*/ 5685947 h 6285548"/>
                <a:gd name="connsiteX4" fmla="*/ 4494462 w 6406236"/>
                <a:gd name="connsiteY4" fmla="*/ 5982931 h 6285548"/>
                <a:gd name="connsiteX5" fmla="*/ 6318852 w 6406236"/>
                <a:gd name="connsiteY5" fmla="*/ 6126937 h 6285548"/>
                <a:gd name="connsiteX6" fmla="*/ 6348429 w 6406236"/>
                <a:gd name="connsiteY6" fmla="*/ 5138577 h 6285548"/>
                <a:gd name="connsiteX7" fmla="*/ 6348429 w 6406236"/>
                <a:gd name="connsiteY7" fmla="*/ 1925477 h 6285548"/>
                <a:gd name="connsiteX8" fmla="*/ 6367854 w 6406236"/>
                <a:gd name="connsiteY8" fmla="*/ 1439814 h 6285548"/>
                <a:gd name="connsiteX9" fmla="*/ 6377047 w 6406236"/>
                <a:gd name="connsiteY9" fmla="*/ 127230 h 6285548"/>
                <a:gd name="connsiteX10" fmla="*/ 4778709 w 6406236"/>
                <a:gd name="connsiteY10" fmla="*/ 34447 h 6285548"/>
                <a:gd name="connsiteX11" fmla="*/ 1845009 w 6406236"/>
                <a:gd name="connsiteY11" fmla="*/ 34447 h 6285548"/>
                <a:gd name="connsiteX12" fmla="*/ 274890 w 6406236"/>
                <a:gd name="connsiteY12" fmla="*/ 209659 h 6285548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98183 w 6410169"/>
                <a:gd name="connsiteY0" fmla="*/ 146715 h 6383386"/>
                <a:gd name="connsiteX1" fmla="*/ 112852 w 6410169"/>
                <a:gd name="connsiteY1" fmla="*/ 2233000 h 6383386"/>
                <a:gd name="connsiteX2" fmla="*/ 218262 w 6410169"/>
                <a:gd name="connsiteY2" fmla="*/ 3185500 h 6383386"/>
                <a:gd name="connsiteX3" fmla="*/ 2529662 w 6410169"/>
                <a:gd name="connsiteY3" fmla="*/ 5692480 h 6383386"/>
                <a:gd name="connsiteX4" fmla="*/ 4498395 w 6410169"/>
                <a:gd name="connsiteY4" fmla="*/ 5989464 h 6383386"/>
                <a:gd name="connsiteX5" fmla="*/ 6322786 w 6410169"/>
                <a:gd name="connsiteY5" fmla="*/ 6300215 h 6383386"/>
                <a:gd name="connsiteX6" fmla="*/ 6352362 w 6410169"/>
                <a:gd name="connsiteY6" fmla="*/ 5145110 h 6383386"/>
                <a:gd name="connsiteX7" fmla="*/ 6352362 w 6410169"/>
                <a:gd name="connsiteY7" fmla="*/ 1932010 h 6383386"/>
                <a:gd name="connsiteX8" fmla="*/ 6371787 w 6410169"/>
                <a:gd name="connsiteY8" fmla="*/ 1446347 h 6383386"/>
                <a:gd name="connsiteX9" fmla="*/ 6380980 w 6410169"/>
                <a:gd name="connsiteY9" fmla="*/ 133763 h 6383386"/>
                <a:gd name="connsiteX10" fmla="*/ 4782642 w 6410169"/>
                <a:gd name="connsiteY10" fmla="*/ 40980 h 6383386"/>
                <a:gd name="connsiteX11" fmla="*/ 1848942 w 6410169"/>
                <a:gd name="connsiteY11" fmla="*/ 40980 h 6383386"/>
                <a:gd name="connsiteX12" fmla="*/ 98183 w 6410169"/>
                <a:gd name="connsiteY12" fmla="*/ 146715 h 6383386"/>
                <a:gd name="connsiteX0" fmla="*/ 219309 w 6406236"/>
                <a:gd name="connsiteY0" fmla="*/ 120883 h 6427030"/>
                <a:gd name="connsiteX1" fmla="*/ 108919 w 6406236"/>
                <a:gd name="connsiteY1" fmla="*/ 2276644 h 6427030"/>
                <a:gd name="connsiteX2" fmla="*/ 214329 w 6406236"/>
                <a:gd name="connsiteY2" fmla="*/ 3229144 h 6427030"/>
                <a:gd name="connsiteX3" fmla="*/ 2525729 w 6406236"/>
                <a:gd name="connsiteY3" fmla="*/ 5736124 h 6427030"/>
                <a:gd name="connsiteX4" fmla="*/ 4494462 w 6406236"/>
                <a:gd name="connsiteY4" fmla="*/ 6033108 h 6427030"/>
                <a:gd name="connsiteX5" fmla="*/ 6318853 w 6406236"/>
                <a:gd name="connsiteY5" fmla="*/ 6343859 h 6427030"/>
                <a:gd name="connsiteX6" fmla="*/ 6348429 w 6406236"/>
                <a:gd name="connsiteY6" fmla="*/ 5188754 h 6427030"/>
                <a:gd name="connsiteX7" fmla="*/ 6348429 w 6406236"/>
                <a:gd name="connsiteY7" fmla="*/ 1975654 h 6427030"/>
                <a:gd name="connsiteX8" fmla="*/ 6367854 w 6406236"/>
                <a:gd name="connsiteY8" fmla="*/ 1489991 h 6427030"/>
                <a:gd name="connsiteX9" fmla="*/ 6377047 w 6406236"/>
                <a:gd name="connsiteY9" fmla="*/ 177407 h 6427030"/>
                <a:gd name="connsiteX10" fmla="*/ 4778709 w 6406236"/>
                <a:gd name="connsiteY10" fmla="*/ 84624 h 6427030"/>
                <a:gd name="connsiteX11" fmla="*/ 1845009 w 6406236"/>
                <a:gd name="connsiteY11" fmla="*/ 84624 h 6427030"/>
                <a:gd name="connsiteX12" fmla="*/ 219309 w 6406236"/>
                <a:gd name="connsiteY12" fmla="*/ 120883 h 64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06236" h="6427030">
                  <a:moveTo>
                    <a:pt x="219309" y="120883"/>
                  </a:moveTo>
                  <a:cubicBezTo>
                    <a:pt x="-126554" y="717360"/>
                    <a:pt x="454782" y="1680167"/>
                    <a:pt x="108919" y="2276644"/>
                  </a:cubicBezTo>
                  <a:cubicBezTo>
                    <a:pt x="-68881" y="2582714"/>
                    <a:pt x="-25701" y="2968794"/>
                    <a:pt x="214329" y="3229144"/>
                  </a:cubicBezTo>
                  <a:cubicBezTo>
                    <a:pt x="984796" y="4064804"/>
                    <a:pt x="1741366" y="4969941"/>
                    <a:pt x="2525729" y="5736124"/>
                  </a:cubicBezTo>
                  <a:cubicBezTo>
                    <a:pt x="2997722" y="5985866"/>
                    <a:pt x="4269672" y="5852469"/>
                    <a:pt x="4494462" y="6033108"/>
                  </a:cubicBezTo>
                  <a:cubicBezTo>
                    <a:pt x="6255909" y="6530394"/>
                    <a:pt x="5627351" y="6457971"/>
                    <a:pt x="6318853" y="6343859"/>
                  </a:cubicBezTo>
                  <a:cubicBezTo>
                    <a:pt x="6403343" y="6288278"/>
                    <a:pt x="6348429" y="5634524"/>
                    <a:pt x="6348429" y="5188754"/>
                  </a:cubicBezTo>
                  <a:lnTo>
                    <a:pt x="6348429" y="1975654"/>
                  </a:lnTo>
                  <a:cubicBezTo>
                    <a:pt x="6348429" y="1809284"/>
                    <a:pt x="6464374" y="1625881"/>
                    <a:pt x="6367854" y="1489991"/>
                  </a:cubicBezTo>
                  <a:cubicBezTo>
                    <a:pt x="6370918" y="1052463"/>
                    <a:pt x="6373983" y="614935"/>
                    <a:pt x="6377047" y="177407"/>
                  </a:cubicBezTo>
                  <a:cubicBezTo>
                    <a:pt x="6225917" y="-37223"/>
                    <a:pt x="5041599" y="84624"/>
                    <a:pt x="4778709" y="84624"/>
                  </a:cubicBezTo>
                  <a:lnTo>
                    <a:pt x="1845009" y="84624"/>
                  </a:lnTo>
                  <a:cubicBezTo>
                    <a:pt x="1556719" y="84624"/>
                    <a:pt x="362819" y="-128037"/>
                    <a:pt x="219309" y="120883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840" y="5932353"/>
            <a:ext cx="17931510" cy="4245195"/>
            <a:chOff x="0" y="0"/>
            <a:chExt cx="4722702" cy="1118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2702" cy="1118076"/>
            </a:xfrm>
            <a:custGeom>
              <a:avLst/>
              <a:gdLst/>
              <a:ahLst/>
              <a:cxnLst/>
              <a:rect l="l" t="t" r="r" b="b"/>
              <a:pathLst>
                <a:path w="4722702" h="1118076">
                  <a:moveTo>
                    <a:pt x="0" y="0"/>
                  </a:moveTo>
                  <a:lnTo>
                    <a:pt x="4722702" y="0"/>
                  </a:lnTo>
                  <a:lnTo>
                    <a:pt x="4722702" y="1118076"/>
                  </a:lnTo>
                  <a:lnTo>
                    <a:pt x="0" y="1118076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335" y="611512"/>
            <a:ext cx="7537014" cy="5025567"/>
            <a:chOff x="0" y="0"/>
            <a:chExt cx="1985057" cy="13236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3840" y="3077160"/>
            <a:ext cx="10447631" cy="2550393"/>
            <a:chOff x="0" y="0"/>
            <a:chExt cx="2751639" cy="671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90" name="Rectangle: Rounded Corners 289"/>
          <p:cNvSpPr/>
          <p:nvPr/>
        </p:nvSpPr>
        <p:spPr>
          <a:xfrm>
            <a:off x="12420600" y="6134100"/>
            <a:ext cx="52578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03840" y="611512"/>
            <a:ext cx="10223046" cy="2208473"/>
            <a:chOff x="0" y="0"/>
            <a:chExt cx="2692489" cy="5816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92490" cy="581655"/>
            </a:xfrm>
            <a:custGeom>
              <a:avLst/>
              <a:gdLst/>
              <a:ahLst/>
              <a:cxnLst/>
              <a:rect l="l" t="t" r="r" b="b"/>
              <a:pathLst>
                <a:path w="2692490" h="581655">
                  <a:moveTo>
                    <a:pt x="0" y="0"/>
                  </a:moveTo>
                  <a:lnTo>
                    <a:pt x="2692490" y="0"/>
                  </a:lnTo>
                  <a:lnTo>
                    <a:pt x="2692490" y="581655"/>
                  </a:lnTo>
                  <a:lnTo>
                    <a:pt x="0" y="581655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12274" y="1725124"/>
            <a:ext cx="184273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3863338" y="1725124"/>
            <a:ext cx="126989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5133236" y="1032562"/>
            <a:ext cx="1585198" cy="1385125"/>
          </a:xfrm>
          <a:custGeom>
            <a:avLst/>
            <a:gdLst/>
            <a:ahLst/>
            <a:cxnLst/>
            <a:rect l="l" t="t" r="r" b="b"/>
            <a:pathLst>
              <a:path w="1585198" h="1385125">
                <a:moveTo>
                  <a:pt x="0" y="0"/>
                </a:moveTo>
                <a:lnTo>
                  <a:pt x="1585198" y="0"/>
                </a:lnTo>
                <a:lnTo>
                  <a:pt x="1585198" y="1385125"/>
                </a:lnTo>
                <a:lnTo>
                  <a:pt x="0" y="138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459172" y="1265519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41071" y="1337845"/>
            <a:ext cx="250363" cy="273331"/>
            <a:chOff x="0" y="0"/>
            <a:chExt cx="333817" cy="36444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6718434" y="1725124"/>
            <a:ext cx="189247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7156861" y="1257359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736357" y="1329685"/>
            <a:ext cx="250363" cy="273331"/>
            <a:chOff x="0" y="0"/>
            <a:chExt cx="333817" cy="36444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59687" y="1784875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9446364" y="1732583"/>
            <a:ext cx="2009511" cy="309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9486408" y="1342803"/>
            <a:ext cx="249498" cy="273045"/>
            <a:chOff x="0" y="0"/>
            <a:chExt cx="332664" cy="36406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11455874" y="1139878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0" name="AutoShape 50"/>
          <p:cNvSpPr/>
          <p:nvPr/>
        </p:nvSpPr>
        <p:spPr>
          <a:xfrm flipV="1">
            <a:off x="12379571" y="1731500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1" name="Group 51"/>
          <p:cNvGrpSpPr/>
          <p:nvPr/>
        </p:nvGrpSpPr>
        <p:grpSpPr>
          <a:xfrm>
            <a:off x="12270228" y="1328730"/>
            <a:ext cx="249498" cy="273045"/>
            <a:chOff x="0" y="0"/>
            <a:chExt cx="332664" cy="36406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2567351" y="1309982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60" name="Freeform 60"/>
          <p:cNvSpPr/>
          <p:nvPr/>
        </p:nvSpPr>
        <p:spPr>
          <a:xfrm>
            <a:off x="14971875" y="4173106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63133" y="4274415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5" name="TextBox 65"/>
          <p:cNvSpPr txBox="1"/>
          <p:nvPr/>
        </p:nvSpPr>
        <p:spPr>
          <a:xfrm>
            <a:off x="4340867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6" name="Freeform 66"/>
          <p:cNvSpPr/>
          <p:nvPr/>
        </p:nvSpPr>
        <p:spPr>
          <a:xfrm>
            <a:off x="4433020" y="4173106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7" name="AutoShape 67"/>
          <p:cNvSpPr/>
          <p:nvPr/>
        </p:nvSpPr>
        <p:spPr>
          <a:xfrm flipH="1" flipV="1">
            <a:off x="2941890" y="4891012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TextBox 75"/>
          <p:cNvSpPr txBox="1"/>
          <p:nvPr/>
        </p:nvSpPr>
        <p:spPr>
          <a:xfrm>
            <a:off x="14751046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3151684" y="4545812"/>
            <a:ext cx="262893" cy="262893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 flipH="1" flipV="1">
            <a:off x="6097554" y="4900329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TextBox 80"/>
          <p:cNvSpPr txBox="1"/>
          <p:nvPr/>
        </p:nvSpPr>
        <p:spPr>
          <a:xfrm>
            <a:off x="6539775" y="4472250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6168466" y="4542689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86" name="AutoShape 86"/>
          <p:cNvSpPr/>
          <p:nvPr/>
        </p:nvSpPr>
        <p:spPr>
          <a:xfrm flipH="1">
            <a:off x="8436034" y="4894036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 flipH="1" flipV="1">
            <a:off x="11356454" y="4894036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8" name="AutoShape 88"/>
          <p:cNvSpPr/>
          <p:nvPr/>
        </p:nvSpPr>
        <p:spPr>
          <a:xfrm flipH="1">
            <a:off x="13582173" y="4900329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9" name="Group 89"/>
          <p:cNvGrpSpPr/>
          <p:nvPr/>
        </p:nvGrpSpPr>
        <p:grpSpPr>
          <a:xfrm>
            <a:off x="13677423" y="4542689"/>
            <a:ext cx="262893" cy="277476"/>
            <a:chOff x="0" y="0"/>
            <a:chExt cx="350524" cy="369968"/>
          </a:xfrm>
        </p:grpSpPr>
        <p:grpSp>
          <p:nvGrpSpPr>
            <p:cNvPr id="90" name="Group 9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3" name="TextBox 9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94" name="AutoShape 94"/>
          <p:cNvSpPr/>
          <p:nvPr/>
        </p:nvSpPr>
        <p:spPr>
          <a:xfrm flipH="1">
            <a:off x="1028700" y="4891012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5" name="Group 95"/>
          <p:cNvGrpSpPr/>
          <p:nvPr/>
        </p:nvGrpSpPr>
        <p:grpSpPr>
          <a:xfrm>
            <a:off x="1022713" y="4529426"/>
            <a:ext cx="262893" cy="262893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8" name="AutoShape 98"/>
          <p:cNvSpPr/>
          <p:nvPr/>
        </p:nvSpPr>
        <p:spPr>
          <a:xfrm flipH="1">
            <a:off x="2507971" y="5315406"/>
            <a:ext cx="9525" cy="1057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9" name="Group 99"/>
          <p:cNvGrpSpPr/>
          <p:nvPr/>
        </p:nvGrpSpPr>
        <p:grpSpPr>
          <a:xfrm>
            <a:off x="2611337" y="5627553"/>
            <a:ext cx="263659" cy="277730"/>
            <a:chOff x="0" y="0"/>
            <a:chExt cx="351546" cy="370306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15</a:t>
              </a:r>
            </a:p>
          </p:txBody>
        </p:sp>
      </p:grpSp>
      <p:sp>
        <p:nvSpPr>
          <p:cNvPr id="104" name="Freeform 104"/>
          <p:cNvSpPr/>
          <p:nvPr/>
        </p:nvSpPr>
        <p:spPr>
          <a:xfrm>
            <a:off x="1673278" y="6610255"/>
            <a:ext cx="1669387" cy="1458687"/>
          </a:xfrm>
          <a:custGeom>
            <a:avLst/>
            <a:gdLst/>
            <a:ahLst/>
            <a:cxnLst/>
            <a:rect l="l" t="t" r="r" b="b"/>
            <a:pathLst>
              <a:path w="1669387" h="1458687">
                <a:moveTo>
                  <a:pt x="0" y="0"/>
                </a:moveTo>
                <a:lnTo>
                  <a:pt x="1669387" y="0"/>
                </a:lnTo>
                <a:lnTo>
                  <a:pt x="1669387" y="1458687"/>
                </a:lnTo>
                <a:lnTo>
                  <a:pt x="0" y="145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5" name="AutoShape 105"/>
          <p:cNvSpPr/>
          <p:nvPr/>
        </p:nvSpPr>
        <p:spPr>
          <a:xfrm>
            <a:off x="3342665" y="7339598"/>
            <a:ext cx="19263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106"/>
          <p:cNvGrpSpPr/>
          <p:nvPr/>
        </p:nvGrpSpPr>
        <p:grpSpPr>
          <a:xfrm>
            <a:off x="3272570" y="6988904"/>
            <a:ext cx="263659" cy="277730"/>
            <a:chOff x="0" y="0"/>
            <a:chExt cx="351546" cy="370306"/>
          </a:xfrm>
        </p:grpSpPr>
        <p:grpSp>
          <p:nvGrpSpPr>
            <p:cNvPr id="107" name="Group 10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0" name="TextBox 11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16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3601616" y="6860860"/>
            <a:ext cx="1793341" cy="42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 </a:t>
            </a:r>
          </a:p>
        </p:txBody>
      </p:sp>
      <p:sp>
        <p:nvSpPr>
          <p:cNvPr id="112" name="Freeform 112"/>
          <p:cNvSpPr/>
          <p:nvPr/>
        </p:nvSpPr>
        <p:spPr>
          <a:xfrm>
            <a:off x="5268998" y="6713252"/>
            <a:ext cx="976124" cy="1252692"/>
          </a:xfrm>
          <a:custGeom>
            <a:avLst/>
            <a:gdLst/>
            <a:ahLst/>
            <a:cxnLst/>
            <a:rect l="l" t="t" r="r" b="b"/>
            <a:pathLst>
              <a:path w="976124" h="1252692">
                <a:moveTo>
                  <a:pt x="0" y="0"/>
                </a:moveTo>
                <a:lnTo>
                  <a:pt x="976124" y="0"/>
                </a:lnTo>
                <a:lnTo>
                  <a:pt x="976124" y="1252692"/>
                </a:lnTo>
                <a:lnTo>
                  <a:pt x="0" y="125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6" name="Group 116"/>
          <p:cNvGrpSpPr/>
          <p:nvPr/>
        </p:nvGrpSpPr>
        <p:grpSpPr>
          <a:xfrm>
            <a:off x="5928624" y="8095166"/>
            <a:ext cx="263659" cy="277730"/>
            <a:chOff x="0" y="0"/>
            <a:chExt cx="351546" cy="370306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0" name="TextBox 12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18</a:t>
              </a:r>
            </a:p>
          </p:txBody>
        </p:sp>
      </p:grpSp>
      <p:sp>
        <p:nvSpPr>
          <p:cNvPr id="121" name="AutoShape 121"/>
          <p:cNvSpPr/>
          <p:nvPr/>
        </p:nvSpPr>
        <p:spPr>
          <a:xfrm>
            <a:off x="5757060" y="7965944"/>
            <a:ext cx="0" cy="51187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AutoShape 122"/>
          <p:cNvSpPr/>
          <p:nvPr/>
        </p:nvSpPr>
        <p:spPr>
          <a:xfrm>
            <a:off x="6174361" y="9462406"/>
            <a:ext cx="139437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3" name="Group 123"/>
          <p:cNvGrpSpPr/>
          <p:nvPr/>
        </p:nvGrpSpPr>
        <p:grpSpPr>
          <a:xfrm>
            <a:off x="6233017" y="9130267"/>
            <a:ext cx="263659" cy="277730"/>
            <a:chOff x="0" y="0"/>
            <a:chExt cx="351546" cy="370306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19</a:t>
              </a:r>
            </a:p>
          </p:txBody>
        </p:sp>
      </p:grpSp>
      <p:sp>
        <p:nvSpPr>
          <p:cNvPr id="128" name="Freeform 128"/>
          <p:cNvSpPr/>
          <p:nvPr/>
        </p:nvSpPr>
        <p:spPr>
          <a:xfrm>
            <a:off x="7568734" y="8733063"/>
            <a:ext cx="1669387" cy="1458687"/>
          </a:xfrm>
          <a:custGeom>
            <a:avLst/>
            <a:gdLst/>
            <a:ahLst/>
            <a:cxnLst/>
            <a:rect l="l" t="t" r="r" b="b"/>
            <a:pathLst>
              <a:path w="1669387" h="1458687">
                <a:moveTo>
                  <a:pt x="0" y="0"/>
                </a:moveTo>
                <a:lnTo>
                  <a:pt x="1669386" y="0"/>
                </a:lnTo>
                <a:lnTo>
                  <a:pt x="1669386" y="1458687"/>
                </a:lnTo>
                <a:lnTo>
                  <a:pt x="0" y="145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9" name="AutoShape 129"/>
          <p:cNvSpPr/>
          <p:nvPr/>
        </p:nvSpPr>
        <p:spPr>
          <a:xfrm flipV="1">
            <a:off x="9238120" y="9452881"/>
            <a:ext cx="2077632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0" name="TextBox 130"/>
          <p:cNvSpPr txBox="1"/>
          <p:nvPr/>
        </p:nvSpPr>
        <p:spPr>
          <a:xfrm>
            <a:off x="9258746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grpSp>
        <p:nvGrpSpPr>
          <p:cNvPr id="131" name="Group 131"/>
          <p:cNvGrpSpPr/>
          <p:nvPr/>
        </p:nvGrpSpPr>
        <p:grpSpPr>
          <a:xfrm>
            <a:off x="9238071" y="9130267"/>
            <a:ext cx="263659" cy="277730"/>
            <a:chOff x="0" y="0"/>
            <a:chExt cx="351546" cy="370306"/>
          </a:xfrm>
        </p:grpSpPr>
        <p:grpSp>
          <p:nvGrpSpPr>
            <p:cNvPr id="132" name="Group 132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5" name="TextBox 135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20</a:t>
              </a:r>
            </a:p>
          </p:txBody>
        </p:sp>
      </p:grpSp>
      <p:sp>
        <p:nvSpPr>
          <p:cNvPr id="136" name="Freeform 136"/>
          <p:cNvSpPr/>
          <p:nvPr/>
        </p:nvSpPr>
        <p:spPr>
          <a:xfrm>
            <a:off x="11315752" y="8826535"/>
            <a:ext cx="976124" cy="1252692"/>
          </a:xfrm>
          <a:custGeom>
            <a:avLst/>
            <a:gdLst/>
            <a:ahLst/>
            <a:cxnLst/>
            <a:rect l="l" t="t" r="r" b="b"/>
            <a:pathLst>
              <a:path w="976124" h="1252692">
                <a:moveTo>
                  <a:pt x="0" y="0"/>
                </a:moveTo>
                <a:lnTo>
                  <a:pt x="976124" y="0"/>
                </a:lnTo>
                <a:lnTo>
                  <a:pt x="976124" y="1252692"/>
                </a:lnTo>
                <a:lnTo>
                  <a:pt x="0" y="125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7" name="AutoShape 137"/>
          <p:cNvSpPr/>
          <p:nvPr/>
        </p:nvSpPr>
        <p:spPr>
          <a:xfrm>
            <a:off x="12291876" y="9452881"/>
            <a:ext cx="180975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12387126" y="9130267"/>
            <a:ext cx="263659" cy="277730"/>
            <a:chOff x="0" y="0"/>
            <a:chExt cx="351546" cy="37030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21</a:t>
              </a:r>
            </a:p>
          </p:txBody>
        </p:sp>
      </p:grpSp>
      <p:sp>
        <p:nvSpPr>
          <p:cNvPr id="143" name="TextBox 143"/>
          <p:cNvSpPr txBox="1"/>
          <p:nvPr/>
        </p:nvSpPr>
        <p:spPr>
          <a:xfrm>
            <a:off x="12379571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48" name="AutoShape 148"/>
          <p:cNvSpPr/>
          <p:nvPr/>
        </p:nvSpPr>
        <p:spPr>
          <a:xfrm flipV="1">
            <a:off x="14952888" y="9443356"/>
            <a:ext cx="1635743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9" name="Group 149"/>
          <p:cNvGrpSpPr/>
          <p:nvPr/>
        </p:nvGrpSpPr>
        <p:grpSpPr>
          <a:xfrm>
            <a:off x="15019563" y="9130267"/>
            <a:ext cx="263659" cy="277730"/>
            <a:chOff x="0" y="0"/>
            <a:chExt cx="351546" cy="370306"/>
          </a:xfrm>
        </p:grpSpPr>
        <p:grpSp>
          <p:nvGrpSpPr>
            <p:cNvPr id="150" name="Group 150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53" name="TextBox 153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22</a:t>
              </a:r>
            </a:p>
          </p:txBody>
        </p:sp>
      </p:grpSp>
      <p:sp>
        <p:nvSpPr>
          <p:cNvPr id="154" name="AutoShape 154"/>
          <p:cNvSpPr/>
          <p:nvPr/>
        </p:nvSpPr>
        <p:spPr>
          <a:xfrm>
            <a:off x="6245122" y="7339598"/>
            <a:ext cx="20932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5" name="TextBox 155"/>
          <p:cNvSpPr txBox="1"/>
          <p:nvPr/>
        </p:nvSpPr>
        <p:spPr>
          <a:xfrm>
            <a:off x="6384504" y="7426735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6271665" y="6988904"/>
            <a:ext cx="263659" cy="277730"/>
            <a:chOff x="0" y="0"/>
            <a:chExt cx="351546" cy="370306"/>
          </a:xfrm>
        </p:grpSpPr>
        <p:grpSp>
          <p:nvGrpSpPr>
            <p:cNvPr id="157" name="Group 15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0" name="TextBox 16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17</a:t>
              </a:r>
            </a:p>
          </p:txBody>
        </p:sp>
      </p:grpSp>
      <p:sp>
        <p:nvSpPr>
          <p:cNvPr id="164" name="TextBox 164"/>
          <p:cNvSpPr txBox="1"/>
          <p:nvPr/>
        </p:nvSpPr>
        <p:spPr>
          <a:xfrm>
            <a:off x="9573460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192470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203840" y="202073"/>
            <a:ext cx="563349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4"/>
              </a:lnSpc>
            </a:pPr>
            <a:r>
              <a:rPr lang="en-US" sz="2178" spc="-43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4779690" y="76138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-304800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2284873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7840780" y="75322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9783531" y="1321951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9486408" y="1808319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10731567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12567351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321557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73251" y="3873332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673962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3199541" y="4573919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3593233" y="4472250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3404400" y="4913335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8908531" y="4442669"/>
            <a:ext cx="1047714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8789822" y="4913335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11790796" y="4449435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14026041" y="4407448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1070570" y="4550241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1321557" y="4473811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1321557" y="4915643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2959312" y="5562517"/>
            <a:ext cx="1070748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527429" y="6414382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4520395" y="6429280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4524690" y="8525932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6339951" y="8023094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7387599" y="8526764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9619120" y="9058195"/>
            <a:ext cx="113622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10615621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12785205" y="9058195"/>
            <a:ext cx="130857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13290592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5828602" y="8525932"/>
            <a:ext cx="2687998" cy="36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7544204" y="6416045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6690678" y="6918010"/>
            <a:ext cx="1150102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3391979" y="7405052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1498920" y="6208578"/>
            <a:ext cx="603261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12567351" y="1808319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14153283" y="1342803"/>
            <a:ext cx="249498" cy="273045"/>
            <a:chOff x="0" y="0"/>
            <a:chExt cx="332664" cy="364060"/>
          </a:xfrm>
        </p:grpSpPr>
        <p:grpSp>
          <p:nvGrpSpPr>
            <p:cNvPr id="210" name="Group 210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13" name="TextBox 213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214" name="TextBox 214"/>
          <p:cNvSpPr txBox="1"/>
          <p:nvPr/>
        </p:nvSpPr>
        <p:spPr>
          <a:xfrm>
            <a:off x="14459433" y="1294936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17232325" y="1729122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sp>
        <p:nvSpPr>
          <p:cNvPr id="216" name="Freeform 216"/>
          <p:cNvSpPr/>
          <p:nvPr/>
        </p:nvSpPr>
        <p:spPr>
          <a:xfrm>
            <a:off x="15002852" y="997901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7" name="TextBox 217"/>
          <p:cNvSpPr txBox="1"/>
          <p:nvPr/>
        </p:nvSpPr>
        <p:spPr>
          <a:xfrm>
            <a:off x="14868365" y="741329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18" name="AutoShape 218"/>
          <p:cNvSpPr/>
          <p:nvPr/>
        </p:nvSpPr>
        <p:spPr>
          <a:xfrm flipV="1">
            <a:off x="14105658" y="1725124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2" name="Group 222"/>
          <p:cNvGrpSpPr/>
          <p:nvPr/>
        </p:nvGrpSpPr>
        <p:grpSpPr>
          <a:xfrm>
            <a:off x="17241805" y="1371270"/>
            <a:ext cx="262893" cy="277476"/>
            <a:chOff x="0" y="0"/>
            <a:chExt cx="350524" cy="369968"/>
          </a:xfrm>
        </p:grpSpPr>
        <p:grpSp>
          <p:nvGrpSpPr>
            <p:cNvPr id="223" name="Group 223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26" name="TextBox 226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229" name="TextBox 229"/>
          <p:cNvSpPr txBox="1"/>
          <p:nvPr/>
        </p:nvSpPr>
        <p:spPr>
          <a:xfrm>
            <a:off x="17146569" y="4463863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17241805" y="4110187"/>
            <a:ext cx="262893" cy="277476"/>
            <a:chOff x="0" y="0"/>
            <a:chExt cx="350524" cy="369968"/>
          </a:xfrm>
        </p:grpSpPr>
        <p:grpSp>
          <p:nvGrpSpPr>
            <p:cNvPr id="231" name="Group 231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4" name="TextBox 234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235" name="TextBox 235"/>
          <p:cNvSpPr txBox="1"/>
          <p:nvPr/>
        </p:nvSpPr>
        <p:spPr>
          <a:xfrm>
            <a:off x="15947512" y="267979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11432654" y="4524462"/>
            <a:ext cx="262893" cy="277476"/>
            <a:chOff x="0" y="0"/>
            <a:chExt cx="350524" cy="369968"/>
          </a:xfrm>
        </p:grpSpPr>
        <p:grpSp>
          <p:nvGrpSpPr>
            <p:cNvPr id="237" name="Group 237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0" name="TextBox 240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10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8526929" y="4507378"/>
            <a:ext cx="262893" cy="277476"/>
            <a:chOff x="0" y="0"/>
            <a:chExt cx="350524" cy="369968"/>
          </a:xfrm>
        </p:grpSpPr>
        <p:grpSp>
          <p:nvGrpSpPr>
            <p:cNvPr id="242" name="Group 24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44" name="TextBox 24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5" name="TextBox 24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11</a:t>
              </a:r>
            </a:p>
          </p:txBody>
        </p:sp>
      </p:grpSp>
      <p:sp>
        <p:nvSpPr>
          <p:cNvPr id="246" name="Slide Number Placeholder 2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7" name="Freeform 2"/>
          <p:cNvSpPr/>
          <p:nvPr/>
        </p:nvSpPr>
        <p:spPr>
          <a:xfrm>
            <a:off x="297180" y="12573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8" name="Group 247"/>
          <p:cNvGrpSpPr/>
          <p:nvPr/>
        </p:nvGrpSpPr>
        <p:grpSpPr>
          <a:xfrm>
            <a:off x="3124200" y="1388918"/>
            <a:ext cx="685800" cy="630382"/>
            <a:chOff x="3124200" y="1388918"/>
            <a:chExt cx="685800" cy="630382"/>
          </a:xfrm>
        </p:grpSpPr>
        <p:sp>
          <p:nvSpPr>
            <p:cNvPr id="249" name="Rectangle: Rounded Corners 24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1" name="Group 250"/>
          <p:cNvGrpSpPr/>
          <p:nvPr/>
        </p:nvGrpSpPr>
        <p:grpSpPr>
          <a:xfrm>
            <a:off x="8686800" y="1409700"/>
            <a:ext cx="685800" cy="630382"/>
            <a:chOff x="3124200" y="1388918"/>
            <a:chExt cx="685800" cy="630382"/>
          </a:xfrm>
        </p:grpSpPr>
        <p:sp>
          <p:nvSpPr>
            <p:cNvPr id="252" name="Rectangle: Rounded Corners 25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4" name="Group 253"/>
          <p:cNvGrpSpPr/>
          <p:nvPr/>
        </p:nvGrpSpPr>
        <p:grpSpPr>
          <a:xfrm>
            <a:off x="13487400" y="1409700"/>
            <a:ext cx="685800" cy="630382"/>
            <a:chOff x="3124200" y="1388918"/>
            <a:chExt cx="685800" cy="630382"/>
          </a:xfrm>
        </p:grpSpPr>
        <p:sp>
          <p:nvSpPr>
            <p:cNvPr id="255" name="Rectangle: Rounded Corners 2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7" name="Group 256"/>
          <p:cNvGrpSpPr/>
          <p:nvPr/>
        </p:nvGrpSpPr>
        <p:grpSpPr>
          <a:xfrm>
            <a:off x="12801600" y="4610100"/>
            <a:ext cx="685800" cy="630382"/>
            <a:chOff x="3124200" y="1388918"/>
            <a:chExt cx="685800" cy="630382"/>
          </a:xfrm>
        </p:grpSpPr>
        <p:sp>
          <p:nvSpPr>
            <p:cNvPr id="258" name="Rectangle: Rounded Corners 2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0" name="Group 259"/>
          <p:cNvGrpSpPr/>
          <p:nvPr/>
        </p:nvGrpSpPr>
        <p:grpSpPr>
          <a:xfrm>
            <a:off x="16764000" y="3086100"/>
            <a:ext cx="685800" cy="630382"/>
            <a:chOff x="3124200" y="1388918"/>
            <a:chExt cx="685800" cy="630382"/>
          </a:xfrm>
        </p:grpSpPr>
        <p:sp>
          <p:nvSpPr>
            <p:cNvPr id="261" name="Rectangle: Rounded Corners 2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3" name="Group 262"/>
          <p:cNvGrpSpPr/>
          <p:nvPr/>
        </p:nvGrpSpPr>
        <p:grpSpPr>
          <a:xfrm>
            <a:off x="7620000" y="4610100"/>
            <a:ext cx="685800" cy="630382"/>
            <a:chOff x="3124200" y="1388918"/>
            <a:chExt cx="685800" cy="630382"/>
          </a:xfrm>
        </p:grpSpPr>
        <p:sp>
          <p:nvSpPr>
            <p:cNvPr id="264" name="Rectangle: Rounded Corners 26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6" name="Group 265"/>
          <p:cNvGrpSpPr/>
          <p:nvPr/>
        </p:nvGrpSpPr>
        <p:grpSpPr>
          <a:xfrm>
            <a:off x="2209800" y="4533900"/>
            <a:ext cx="685800" cy="630382"/>
            <a:chOff x="3124200" y="1388918"/>
            <a:chExt cx="685800" cy="630382"/>
          </a:xfrm>
        </p:grpSpPr>
        <p:sp>
          <p:nvSpPr>
            <p:cNvPr id="267" name="Rectangle: Rounded Corners 26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9" name="Group 268"/>
          <p:cNvGrpSpPr/>
          <p:nvPr/>
        </p:nvGrpSpPr>
        <p:grpSpPr>
          <a:xfrm>
            <a:off x="8458200" y="6972300"/>
            <a:ext cx="685800" cy="630382"/>
            <a:chOff x="3124200" y="1388918"/>
            <a:chExt cx="685800" cy="630382"/>
          </a:xfrm>
        </p:grpSpPr>
        <p:sp>
          <p:nvSpPr>
            <p:cNvPr id="270" name="Rectangle: Rounded Corners 2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72" name="Group 271"/>
          <p:cNvGrpSpPr/>
          <p:nvPr/>
        </p:nvGrpSpPr>
        <p:grpSpPr>
          <a:xfrm>
            <a:off x="5410200" y="9105900"/>
            <a:ext cx="685800" cy="630382"/>
            <a:chOff x="3124200" y="1388918"/>
            <a:chExt cx="685800" cy="630382"/>
          </a:xfrm>
        </p:grpSpPr>
        <p:sp>
          <p:nvSpPr>
            <p:cNvPr id="273" name="Rectangle: Rounded Corners 2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75" name="Group 274"/>
          <p:cNvGrpSpPr/>
          <p:nvPr/>
        </p:nvGrpSpPr>
        <p:grpSpPr>
          <a:xfrm>
            <a:off x="14173200" y="9105900"/>
            <a:ext cx="685800" cy="630382"/>
            <a:chOff x="3124200" y="1388918"/>
            <a:chExt cx="685800" cy="630382"/>
          </a:xfrm>
        </p:grpSpPr>
        <p:sp>
          <p:nvSpPr>
            <p:cNvPr id="276" name="Rectangle: Rounded Corners 2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78" name="Freeform 2"/>
          <p:cNvSpPr/>
          <p:nvPr/>
        </p:nvSpPr>
        <p:spPr>
          <a:xfrm>
            <a:off x="16687800" y="90297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cxnSp>
        <p:nvCxnSpPr>
          <p:cNvPr id="279" name="Connector: Elbow 278"/>
          <p:cNvCxnSpPr/>
          <p:nvPr/>
        </p:nvCxnSpPr>
        <p:spPr>
          <a:xfrm rot="16200000" flipH="1">
            <a:off x="16410605" y="19916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/>
          <p:cNvCxnSpPr/>
          <p:nvPr/>
        </p:nvCxnSpPr>
        <p:spPr>
          <a:xfrm rot="5400000">
            <a:off x="16230600" y="4076700"/>
            <a:ext cx="1143000" cy="533400"/>
          </a:xfrm>
          <a:prstGeom prst="bentConnector3">
            <a:avLst>
              <a:gd name="adj1" fmla="val 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16"/>
          <p:cNvGrpSpPr/>
          <p:nvPr/>
        </p:nvGrpSpPr>
        <p:grpSpPr>
          <a:xfrm>
            <a:off x="1524000" y="1288769"/>
            <a:ext cx="275399" cy="273331"/>
            <a:chOff x="0" y="0"/>
            <a:chExt cx="333817" cy="364441"/>
          </a:xfrm>
        </p:grpSpPr>
        <p:grpSp>
          <p:nvGrpSpPr>
            <p:cNvPr id="282" name="Group 17"/>
            <p:cNvGrpSpPr/>
            <p:nvPr/>
          </p:nvGrpSpPr>
          <p:grpSpPr>
            <a:xfrm>
              <a:off x="0" y="0"/>
              <a:ext cx="333817" cy="364441"/>
              <a:chOff x="0" y="-1"/>
              <a:chExt cx="812800" cy="887366"/>
            </a:xfrm>
          </p:grpSpPr>
          <p:sp>
            <p:nvSpPr>
              <p:cNvPr id="284" name="Freeform 18"/>
              <p:cNvSpPr/>
              <p:nvPr/>
            </p:nvSpPr>
            <p:spPr>
              <a:xfrm>
                <a:off x="0" y="-1"/>
                <a:ext cx="812800" cy="8873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85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3" name="TextBox 20"/>
            <p:cNvSpPr txBox="1"/>
            <p:nvPr/>
          </p:nvSpPr>
          <p:spPr>
            <a:xfrm>
              <a:off x="121535" y="65256"/>
              <a:ext cx="90745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286" name="TextBox 174"/>
          <p:cNvSpPr txBox="1"/>
          <p:nvPr/>
        </p:nvSpPr>
        <p:spPr>
          <a:xfrm>
            <a:off x="1912343" y="1265519"/>
            <a:ext cx="258345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287" name="TextBox 179"/>
          <p:cNvSpPr txBox="1"/>
          <p:nvPr/>
        </p:nvSpPr>
        <p:spPr>
          <a:xfrm>
            <a:off x="1823656" y="1821303"/>
            <a:ext cx="148135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  <a:spcBef>
                <a:spcPct val="0"/>
              </a:spcBef>
            </a:pPr>
            <a:r>
              <a:rPr lang="en-US" sz="1975" spc="-39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pic>
        <p:nvPicPr>
          <p:cNvPr id="288" name="Picture 2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739" y="4305300"/>
            <a:ext cx="1012861" cy="990600"/>
          </a:xfrm>
          <a:prstGeom prst="rect">
            <a:avLst/>
          </a:prstGeom>
        </p:spPr>
      </p:pic>
      <p:sp>
        <p:nvSpPr>
          <p:cNvPr id="289" name="TextBox 219"/>
          <p:cNvSpPr txBox="1"/>
          <p:nvPr/>
        </p:nvSpPr>
        <p:spPr>
          <a:xfrm>
            <a:off x="10591800" y="202073"/>
            <a:ext cx="7499850" cy="33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sp>
        <p:nvSpPr>
          <p:cNvPr id="291" name="TextBox 208"/>
          <p:cNvSpPr txBox="1"/>
          <p:nvPr/>
        </p:nvSpPr>
        <p:spPr>
          <a:xfrm>
            <a:off x="6559904" y="9058195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93" name="TextBox 208"/>
          <p:cNvSpPr txBox="1"/>
          <p:nvPr/>
        </p:nvSpPr>
        <p:spPr>
          <a:xfrm>
            <a:off x="15392400" y="9029700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294" name="TextBox 137"/>
          <p:cNvSpPr txBox="1"/>
          <p:nvPr/>
        </p:nvSpPr>
        <p:spPr>
          <a:xfrm>
            <a:off x="15385696" y="9458405"/>
            <a:ext cx="2473329" cy="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42925"/>
            <a:ext cx="1244691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78">
                <a:solidFill>
                  <a:srgbClr val="E66418"/>
                </a:solidFill>
                <a:latin typeface="Muli Bold"/>
              </a:rPr>
              <a:t>Simulator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91584"/>
            <a:ext cx="13754100" cy="598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40" b="1" u="sng"/>
              <a:t>Important note: </a:t>
            </a:r>
            <a:endParaRPr lang="en-US" sz="3240" u="sng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This module is </a:t>
            </a:r>
            <a:r>
              <a:rPr lang="en-US" sz="3240" b="1"/>
              <a:t>exclusively designed for simulation purposes</a:t>
            </a:r>
            <a:r>
              <a:rPr lang="en-US" sz="3240"/>
              <a:t> during demos and system presentations. It is </a:t>
            </a:r>
            <a:r>
              <a:rPr lang="en-US" sz="3240" b="1">
                <a:solidFill>
                  <a:srgbClr val="FF0000"/>
                </a:solidFill>
              </a:rPr>
              <a:t>NOT integrated </a:t>
            </a:r>
            <a:r>
              <a:rPr lang="en-US" sz="3240"/>
              <a:t>into </a:t>
            </a:r>
            <a:r>
              <a:rPr lang="en-US" sz="3240" b="1"/>
              <a:t>actual systems</a:t>
            </a:r>
            <a:r>
              <a:rPr lang="en-US" sz="324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40"/>
              <a:t>The Simulator module comprises two primary functions: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It </a:t>
            </a:r>
            <a:r>
              <a:rPr lang="en-US" sz="3240" b="1"/>
              <a:t>fine-tunes real-time system simulations</a:t>
            </a:r>
            <a:r>
              <a:rPr lang="en-US" sz="3240"/>
              <a:t> to mimic the progression of conference stages into the future.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It includes sequential scripts that simulate</a:t>
            </a:r>
            <a:r>
              <a:rPr lang="en-US" sz="3240" b="1"/>
              <a:t> input data for sequential system activities</a:t>
            </a:r>
            <a:r>
              <a:rPr lang="en-US" sz="3240"/>
              <a:t>, synchronized with the conference's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56" name="Freeform 2"/>
          <p:cNvSpPr/>
          <p:nvPr/>
        </p:nvSpPr>
        <p:spPr>
          <a:xfrm>
            <a:off x="15240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27195" y="2131079"/>
            <a:ext cx="3206392" cy="1685868"/>
            <a:chOff x="0" y="0"/>
            <a:chExt cx="844482" cy="4440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4482" cy="444015"/>
            </a:xfrm>
            <a:custGeom>
              <a:avLst/>
              <a:gdLst/>
              <a:ahLst/>
              <a:cxnLst/>
              <a:rect l="l" t="t" r="r" b="b"/>
              <a:pathLst>
                <a:path w="844482" h="444015">
                  <a:moveTo>
                    <a:pt x="0" y="0"/>
                  </a:moveTo>
                  <a:lnTo>
                    <a:pt x="844482" y="0"/>
                  </a:lnTo>
                  <a:lnTo>
                    <a:pt x="844482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482746" y="4434681"/>
            <a:ext cx="5493245" cy="4119934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9323"/>
            <a:ext cx="103251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[Admin] Create Conference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3981" y="4618062"/>
            <a:ext cx="9404819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7520" lvl="1" indent="-238760" algn="just">
              <a:lnSpc>
                <a:spcPts val="3099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Admin receives the conference plan and uses the information on it to create a new conference to ensure its authenticity.</a:t>
            </a:r>
          </a:p>
          <a:p>
            <a:pPr marL="238760" lvl="1" algn="just">
              <a:lnSpc>
                <a:spcPts val="3099"/>
              </a:lnSpc>
            </a:pPr>
            <a:endParaRPr lang="en-US" sz="2800" b="1">
              <a:solidFill>
                <a:srgbClr val="000000"/>
              </a:solidFill>
              <a:ea typeface="Helvetica World"/>
              <a:cs typeface="Helvetica World"/>
            </a:endParaRPr>
          </a:p>
          <a:p>
            <a:pPr marL="477520" lvl="1" indent="-238760" algn="just">
              <a:lnSpc>
                <a:spcPts val="3099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Admin can create a conference website once the conference is created.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382943" y="3052789"/>
            <a:ext cx="164494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2352776" y="2707077"/>
            <a:ext cx="223491" cy="243994"/>
            <a:chOff x="0" y="0"/>
            <a:chExt cx="297988" cy="32532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37069" y="2646928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342882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13182" y="313762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1034694" y="2131079"/>
            <a:ext cx="49673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9673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6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468480" y="51373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291" y="5165941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392" y="1734309"/>
            <a:ext cx="13560001" cy="627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From Oct 2, 2023 to Dec 24, 2023.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At FPT University, Ho Chi Minh Campus, Vietnam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With 4 tracks: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Information Technology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Business Administration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Linguistics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Graphic Design - Multimedia Communications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Conference Program Committee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Mr. Tran Tuan Anh: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Dang Ngoc Minh Duc: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4482"/>
              </a:lnSpc>
            </a:pPr>
            <a:endParaRPr lang="en-US" sz="2287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Create Conference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3" y="1789422"/>
            <a:ext cx="3109047" cy="3022445"/>
          </a:xfrm>
          <a:prstGeom prst="rect">
            <a:avLst/>
          </a:prstGeom>
        </p:spPr>
      </p:pic>
      <p:sp>
        <p:nvSpPr>
          <p:cNvPr id="13" name="Thought Bubble: Cloud 12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1.1</a:t>
            </a: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787940"/>
            <a:ext cx="9310700" cy="2175341"/>
            <a:chOff x="0" y="0"/>
            <a:chExt cx="2127583" cy="1076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7583" cy="1076198"/>
            </a:xfrm>
            <a:custGeom>
              <a:avLst/>
              <a:gdLst/>
              <a:ahLst/>
              <a:cxnLst/>
              <a:rect l="l" t="t" r="r" b="b"/>
              <a:pathLst>
                <a:path w="2127583" h="1076198">
                  <a:moveTo>
                    <a:pt x="0" y="0"/>
                  </a:moveTo>
                  <a:lnTo>
                    <a:pt x="2127583" y="0"/>
                  </a:lnTo>
                  <a:lnTo>
                    <a:pt x="2127583" y="1076198"/>
                  </a:lnTo>
                  <a:lnTo>
                    <a:pt x="0" y="107619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9128222" cy="140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up website for the [SRC] conference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291465" lvl="1">
              <a:lnSpc>
                <a:spcPts val="5912"/>
              </a:lnSpc>
            </a:pP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5" name="Thought Bubble: Cloud 24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1.1</a:t>
            </a: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7"/>
          <p:cNvGrpSpPr/>
          <p:nvPr/>
        </p:nvGrpSpPr>
        <p:grpSpPr>
          <a:xfrm>
            <a:off x="6400800" y="2552700"/>
            <a:ext cx="4967306" cy="624566"/>
            <a:chOff x="0" y="0"/>
            <a:chExt cx="5479339" cy="832755"/>
          </a:xfrm>
        </p:grpSpPr>
        <p:grpSp>
          <p:nvGrpSpPr>
            <p:cNvPr id="44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6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5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47" name="Group 51"/>
          <p:cNvGrpSpPr/>
          <p:nvPr/>
        </p:nvGrpSpPr>
        <p:grpSpPr>
          <a:xfrm>
            <a:off x="6400800" y="3570261"/>
            <a:ext cx="4967306" cy="624566"/>
            <a:chOff x="0" y="0"/>
            <a:chExt cx="5479339" cy="832755"/>
          </a:xfrm>
        </p:grpSpPr>
        <p:grpSp>
          <p:nvGrpSpPr>
            <p:cNvPr id="48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0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9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68480" y="6332928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6612" y="3872400"/>
            <a:ext cx="11756732" cy="544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From Oct 2, 2023 to Dec 24, 2023.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At  FPT University, Ho Chi Minh Campus, Vietnam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With 4 tracks: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Information Technology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Business Administration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Linguistics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Graphic Design - Multimedia Communications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Conference Program Committee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Mr. Tran Tuan Anh: Chair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4724E3"/>
                </a:solidFill>
                <a:latin typeface="Helvetica World"/>
              </a:rPr>
              <a:t>Dr. Dang Ngoc Minh Duc: Chair</a:t>
            </a:r>
            <a:endParaRPr lang="en-US" sz="1950">
              <a:solidFill>
                <a:srgbClr val="4724E3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3886"/>
              </a:lnSpc>
            </a:pPr>
            <a:endParaRPr lang="en-US" sz="1982">
              <a:solidFill>
                <a:srgbClr val="4724E3"/>
              </a:solidFill>
              <a:latin typeface="Helvetica Wor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570866" y="6961567"/>
            <a:ext cx="6129536" cy="3086100"/>
            <a:chOff x="0" y="0"/>
            <a:chExt cx="161436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4363" cy="812800"/>
            </a:xfrm>
            <a:custGeom>
              <a:avLst/>
              <a:gdLst/>
              <a:ahLst/>
              <a:cxnLst/>
              <a:rect l="l" t="t" r="r" b="b"/>
              <a:pathLst>
                <a:path w="1614363" h="812800">
                  <a:moveTo>
                    <a:pt x="1614363" y="406400"/>
                  </a:moveTo>
                  <a:lnTo>
                    <a:pt x="1207963" y="0"/>
                  </a:lnTo>
                  <a:lnTo>
                    <a:pt x="120796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07963" y="609600"/>
                  </a:lnTo>
                  <a:lnTo>
                    <a:pt x="1207963" y="812800"/>
                  </a:lnTo>
                  <a:lnTo>
                    <a:pt x="1614363" y="406400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3380"/>
              <a:ext cx="140787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r>
                <a:rPr lang="en-US" sz="2000">
                  <a:solidFill>
                    <a:srgbClr val="FFFFFF"/>
                  </a:solidFill>
                  <a:latin typeface="Helvetica World"/>
                </a:rPr>
                <a:t>Upon creating the conference, the chairmen are notified and take necessary action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5370" y="7284982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4554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Embrace PC Chairs' Tasks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7013" y="1770526"/>
            <a:ext cx="8536779" cy="1928303"/>
            <a:chOff x="0" y="0"/>
            <a:chExt cx="2518707" cy="568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27692" y="1842903"/>
            <a:ext cx="3444692" cy="1685868"/>
            <a:chOff x="0" y="0"/>
            <a:chExt cx="907244" cy="4440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7244" cy="444015"/>
            </a:xfrm>
            <a:custGeom>
              <a:avLst/>
              <a:gdLst/>
              <a:ahLst/>
              <a:cxnLst/>
              <a:rect l="l" t="t" r="r" b="b"/>
              <a:pathLst>
                <a:path w="907244" h="444015">
                  <a:moveTo>
                    <a:pt x="0" y="0"/>
                  </a:moveTo>
                  <a:lnTo>
                    <a:pt x="907244" y="0"/>
                  </a:lnTo>
                  <a:lnTo>
                    <a:pt x="907244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323731" y="2772956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5457329" y="2146384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962945" y="239941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393121" y="2426011"/>
            <a:ext cx="223491" cy="243994"/>
            <a:chOff x="0" y="0"/>
            <a:chExt cx="297988" cy="32532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8491" y="6731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6872385" y="2764613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TextBox 32"/>
          <p:cNvSpPr txBox="1"/>
          <p:nvPr/>
        </p:nvSpPr>
        <p:spPr>
          <a:xfrm>
            <a:off x="7263754" y="2402065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888384" y="2431585"/>
            <a:ext cx="223491" cy="243994"/>
            <a:chOff x="0" y="0"/>
            <a:chExt cx="297988" cy="32532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08491" y="59887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177010" y="2818579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7013" y="1404011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41730" y="1908723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2967" y="1901439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14686" y="1901439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74268" y="1901439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3" name="Freeform 2"/>
          <p:cNvSpPr/>
          <p:nvPr/>
        </p:nvSpPr>
        <p:spPr>
          <a:xfrm>
            <a:off x="1143000" y="2478578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4" name="Group 53"/>
          <p:cNvGrpSpPr/>
          <p:nvPr/>
        </p:nvGrpSpPr>
        <p:grpSpPr>
          <a:xfrm>
            <a:off x="3581400" y="2455718"/>
            <a:ext cx="685800" cy="630382"/>
            <a:chOff x="3124200" y="1388918"/>
            <a:chExt cx="685800" cy="630382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7" name="Group 56"/>
          <p:cNvGrpSpPr/>
          <p:nvPr/>
        </p:nvGrpSpPr>
        <p:grpSpPr>
          <a:xfrm>
            <a:off x="8610600" y="2455718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1" name="Group 13"/>
          <p:cNvGrpSpPr/>
          <p:nvPr/>
        </p:nvGrpSpPr>
        <p:grpSpPr>
          <a:xfrm>
            <a:off x="1981200" y="2430703"/>
            <a:ext cx="223491" cy="243994"/>
            <a:chOff x="0" y="0"/>
            <a:chExt cx="297988" cy="325325"/>
          </a:xfrm>
        </p:grpSpPr>
        <p:grpSp>
          <p:nvGrpSpPr>
            <p:cNvPr id="62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4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3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6" name="TextBox 41"/>
          <p:cNvSpPr txBox="1"/>
          <p:nvPr/>
        </p:nvSpPr>
        <p:spPr>
          <a:xfrm>
            <a:off x="2289293" y="240303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7" name="TextBox 46"/>
          <p:cNvSpPr txBox="1"/>
          <p:nvPr/>
        </p:nvSpPr>
        <p:spPr>
          <a:xfrm>
            <a:off x="2165406" y="283354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68" name="AutoShape 23"/>
          <p:cNvSpPr/>
          <p:nvPr/>
        </p:nvSpPr>
        <p:spPr>
          <a:xfrm>
            <a:off x="1981200" y="277295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00500"/>
            <a:ext cx="3109047" cy="3022445"/>
          </a:xfrm>
          <a:prstGeom prst="rect">
            <a:avLst/>
          </a:prstGeom>
        </p:spPr>
      </p:pic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Program Committee Chair (PC Chair / PC Member)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686300"/>
            <a:ext cx="10479464" cy="287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Within SRASS, PC chairs (PC members) consist of </a:t>
            </a:r>
            <a:r>
              <a:rPr lang="en-US" sz="3110" b="1"/>
              <a:t>chairs</a:t>
            </a:r>
            <a:r>
              <a:rPr lang="en-US" sz="3110"/>
              <a:t> and </a:t>
            </a:r>
            <a:r>
              <a:rPr lang="en-US" sz="3110" b="1"/>
              <a:t>track chairs</a:t>
            </a:r>
            <a:r>
              <a:rPr lang="en-US" sz="311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The </a:t>
            </a:r>
            <a:r>
              <a:rPr lang="en-US" sz="3110" b="1"/>
              <a:t>chair</a:t>
            </a:r>
            <a:r>
              <a:rPr lang="en-US" sz="3110"/>
              <a:t> has full access to conference settings and tracks, making decisions for the </a:t>
            </a:r>
            <a:r>
              <a:rPr lang="en-US" sz="3110" b="1"/>
              <a:t>entire conference</a:t>
            </a:r>
            <a:r>
              <a:rPr lang="en-US" sz="311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The </a:t>
            </a:r>
            <a:r>
              <a:rPr lang="en-US" sz="3110" b="1"/>
              <a:t>track chair</a:t>
            </a:r>
            <a:r>
              <a:rPr lang="en-US" sz="3110"/>
              <a:t> oversees individual conference track and has decision-making authority over </a:t>
            </a:r>
            <a:r>
              <a:rPr lang="en-US" sz="3110" b="1"/>
              <a:t>one track</a:t>
            </a:r>
            <a:r>
              <a:rPr lang="en-US" sz="3110"/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[PC Chair] Configure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381500"/>
            <a:ext cx="10963202" cy="430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/>
              <a:t>PC chairs</a:t>
            </a:r>
            <a:r>
              <a:rPr lang="en-US" sz="3100"/>
              <a:t> configure the following necessary information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b="1"/>
              <a:t>General Settings</a:t>
            </a:r>
            <a:endParaRPr lang="en-US" sz="310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Track list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PC Member List</a:t>
            </a:r>
            <a:endParaRPr lang="en-US" sz="3100">
              <a:ea typeface="Calibri"/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b="1"/>
              <a:t>Track-related Settings</a:t>
            </a:r>
            <a:endParaRPr lang="en-US" sz="310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Activity Timeline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Subject Areas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Submission Preferences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etc.</a:t>
            </a:r>
            <a:endParaRPr lang="en-US" sz="3100">
              <a:ea typeface="Calibri"/>
              <a:cs typeface="Calibr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110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[PC Chair] Configure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381500"/>
            <a:ext cx="10963202" cy="430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10" b="1"/>
              <a:t>PC chairs</a:t>
            </a:r>
            <a:r>
              <a:rPr lang="en-US" sz="3110"/>
              <a:t> configure the following necessary information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10" b="1"/>
              <a:t>General Settings</a:t>
            </a:r>
            <a:endParaRPr lang="en-US" sz="311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Track list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PC Member List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10" b="1"/>
              <a:t>Track-related Settings</a:t>
            </a:r>
            <a:endParaRPr lang="en-US" sz="311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>
                <a:solidFill>
                  <a:srgbClr val="FF0000"/>
                </a:solidFill>
              </a:rPr>
              <a:t>Activity Timeline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Subject Areas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Submission Preferences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etc.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643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0880" y="52135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1257300"/>
            <a:ext cx="14554200" cy="105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Activity Timeline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serves as a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chronological schedule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marking the start or finish of phases within a track.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Within each phase of a track, there are several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tasks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that must be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accomplished by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corresponding deadline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Activity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30540"/>
              </p:ext>
            </p:extLst>
          </p:nvPr>
        </p:nvGraphicFramePr>
        <p:xfrm>
          <a:off x="609600" y="2441185"/>
          <a:ext cx="13563600" cy="670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0">
                  <a:extLst>
                    <a:ext uri="{9D8B030D-6E8A-4147-A177-3AD203B41FA5}">
                      <a16:colId xmlns:a16="http://schemas.microsoft.com/office/drawing/2014/main" val="1610226076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45965915"/>
                    </a:ext>
                  </a:extLst>
                </a:gridCol>
              </a:tblGrid>
              <a:tr h="745067">
                <a:tc>
                  <a:txBody>
                    <a:bodyPr/>
                    <a:lstStyle/>
                    <a:p>
                      <a:r>
                        <a:rPr lang="en-US" sz="2800" b="1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Deadline</a:t>
                      </a:r>
                      <a:r>
                        <a:rPr lang="en-US" sz="2800" baseline="0"/>
                        <a:t> Name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77491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Calling for Papers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Call For Papers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722674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</a:t>
                      </a:r>
                      <a:r>
                        <a:rPr lang="en-US" sz="2800" baseline="0"/>
                        <a:t> for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07549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Submission 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Submission Edits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306219"/>
                  </a:ext>
                </a:extLst>
              </a:tr>
              <a:tr h="7450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Calibri"/>
                        </a:rPr>
                        <a:t>Preliminary Assessment Deadline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latin typeface="Calibri"/>
                        </a:rPr>
                        <a:t>Preliminary Assessment Deadline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499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Awaiting Submission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Review 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4203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Last Decision-Making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Last Decision-Making</a:t>
                      </a:r>
                      <a:r>
                        <a:rPr lang="en-US" sz="2800" baseline="0"/>
                        <a:t> Deadline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0542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Camera Ready</a:t>
                      </a:r>
                      <a:r>
                        <a:rPr lang="en-US" sz="2800" baseline="0"/>
                        <a:t>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Camera Ready 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4421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Presentation</a:t>
                      </a:r>
                      <a:r>
                        <a:rPr lang="en-US" sz="2800" baseline="0"/>
                        <a:t>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Presentation</a:t>
                      </a:r>
                      <a:r>
                        <a:rPr lang="en-US" sz="2800" baseline="0"/>
                        <a:t> Submission Deadline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939238"/>
                  </a:ext>
                </a:extLst>
              </a:tr>
            </a:tbl>
          </a:graphicData>
        </a:graphic>
      </p:graphicFrame>
      <p:grpSp>
        <p:nvGrpSpPr>
          <p:cNvPr id="1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 rot="6266752">
            <a:off x="9344016" y="6353381"/>
            <a:ext cx="19564367" cy="18023378"/>
          </a:xfrm>
          <a:custGeom>
            <a:avLst/>
            <a:gdLst/>
            <a:ahLst/>
            <a:cxnLst/>
            <a:rect l="l" t="t" r="r" b="b"/>
            <a:pathLst>
              <a:path w="6417310" h="5911850">
                <a:moveTo>
                  <a:pt x="1215390" y="402590"/>
                </a:moveTo>
                <a:lnTo>
                  <a:pt x="177800" y="2192020"/>
                </a:lnTo>
                <a:cubicBezTo>
                  <a:pt x="0" y="2498090"/>
                  <a:pt x="43180" y="2884170"/>
                  <a:pt x="283210" y="3144520"/>
                </a:cubicBezTo>
                <a:lnTo>
                  <a:pt x="2594610" y="5651500"/>
                </a:lnTo>
                <a:cubicBezTo>
                  <a:pt x="2747010" y="5817870"/>
                  <a:pt x="2962910" y="5911850"/>
                  <a:pt x="3187700" y="5911850"/>
                </a:cubicBezTo>
                <a:lnTo>
                  <a:pt x="5609590" y="5911850"/>
                </a:lnTo>
                <a:cubicBezTo>
                  <a:pt x="6055360" y="5911850"/>
                  <a:pt x="6417310" y="5549900"/>
                  <a:pt x="6417310" y="5104130"/>
                </a:cubicBezTo>
                <a:lnTo>
                  <a:pt x="6417310" y="1891030"/>
                </a:lnTo>
                <a:cubicBezTo>
                  <a:pt x="6417310" y="1724660"/>
                  <a:pt x="6366510" y="1562100"/>
                  <a:pt x="6269990" y="1426210"/>
                </a:cubicBezTo>
                <a:lnTo>
                  <a:pt x="5507990" y="342900"/>
                </a:lnTo>
                <a:cubicBezTo>
                  <a:pt x="5356860" y="128270"/>
                  <a:pt x="5110480" y="0"/>
                  <a:pt x="4847590" y="0"/>
                </a:cubicBezTo>
                <a:lnTo>
                  <a:pt x="1913890" y="0"/>
                </a:lnTo>
                <a:cubicBezTo>
                  <a:pt x="1625600" y="0"/>
                  <a:pt x="1358900" y="153670"/>
                  <a:pt x="1215390" y="402590"/>
                </a:cubicBezTo>
                <a:close/>
              </a:path>
            </a:pathLst>
          </a:custGeom>
          <a:solidFill>
            <a:srgbClr val="EDF1F2"/>
          </a:solidFill>
          <a:ln w="12700">
            <a:solidFill>
              <a:schemeClr val="bg1"/>
            </a:solidFill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31943" y="-2533272"/>
            <a:ext cx="6312114" cy="587657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38" name="Group 37"/>
          <p:cNvGrpSpPr/>
          <p:nvPr/>
        </p:nvGrpSpPr>
        <p:grpSpPr>
          <a:xfrm>
            <a:off x="-1041472" y="1927254"/>
            <a:ext cx="7262553" cy="1138753"/>
            <a:chOff x="-1055326" y="1580895"/>
            <a:chExt cx="7262553" cy="1138753"/>
          </a:xfrm>
        </p:grpSpPr>
        <p:sp>
          <p:nvSpPr>
            <p:cNvPr id="33" name="Rectangle 32"/>
            <p:cNvSpPr/>
            <p:nvPr/>
          </p:nvSpPr>
          <p:spPr>
            <a:xfrm>
              <a:off x="1108364" y="2018607"/>
              <a:ext cx="2992581" cy="70104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055326" y="1580895"/>
              <a:ext cx="7262553" cy="1072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99"/>
                </a:lnSpc>
              </a:pPr>
              <a:r>
                <a:rPr lang="en-US" sz="3600" spc="-299">
                  <a:solidFill>
                    <a:schemeClr val="bg1"/>
                  </a:solidFill>
                  <a:latin typeface="Muli Ultra-Bold"/>
                </a:rPr>
                <a:t>AGENDA</a:t>
              </a:r>
              <a:endParaRPr lang="en-US" sz="8000" spc="-299">
                <a:solidFill>
                  <a:schemeClr val="bg1"/>
                </a:solidFill>
                <a:latin typeface="Muli Ultra-Bold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-3156057" y="6984227"/>
            <a:ext cx="6312114" cy="5876578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" name="Group 1"/>
          <p:cNvGrpSpPr/>
          <p:nvPr/>
        </p:nvGrpSpPr>
        <p:grpSpPr>
          <a:xfrm>
            <a:off x="3514854" y="6734165"/>
            <a:ext cx="3114543" cy="2194236"/>
            <a:chOff x="2697437" y="4484952"/>
            <a:chExt cx="3114543" cy="2194236"/>
          </a:xfrm>
        </p:grpSpPr>
        <p:sp>
          <p:nvSpPr>
            <p:cNvPr id="11" name="Google Shape;277;p36"/>
            <p:cNvSpPr/>
            <p:nvPr/>
          </p:nvSpPr>
          <p:spPr>
            <a:xfrm>
              <a:off x="3527026" y="44849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9;p36"/>
            <p:cNvSpPr txBox="1">
              <a:spLocks/>
            </p:cNvSpPr>
            <p:nvPr/>
          </p:nvSpPr>
          <p:spPr>
            <a:xfrm>
              <a:off x="3496678" y="4739221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01</a:t>
              </a:r>
            </a:p>
          </p:txBody>
        </p:sp>
        <p:sp>
          <p:nvSpPr>
            <p:cNvPr id="17" name="Google Shape;285;p36"/>
            <p:cNvSpPr txBox="1">
              <a:spLocks/>
            </p:cNvSpPr>
            <p:nvPr/>
          </p:nvSpPr>
          <p:spPr>
            <a:xfrm>
              <a:off x="2697437" y="59381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Introduction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1854" y="6734165"/>
            <a:ext cx="3114543" cy="2194236"/>
            <a:chOff x="6634437" y="4510352"/>
            <a:chExt cx="3114543" cy="2194236"/>
          </a:xfrm>
        </p:grpSpPr>
        <p:sp>
          <p:nvSpPr>
            <p:cNvPr id="18" name="Google Shape;277;p36"/>
            <p:cNvSpPr/>
            <p:nvPr/>
          </p:nvSpPr>
          <p:spPr>
            <a:xfrm>
              <a:off x="7464026" y="45103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9;p36"/>
            <p:cNvSpPr txBox="1">
              <a:spLocks/>
            </p:cNvSpPr>
            <p:nvPr/>
          </p:nvSpPr>
          <p:spPr>
            <a:xfrm>
              <a:off x="7433678" y="4764621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02</a:t>
              </a:r>
            </a:p>
          </p:txBody>
        </p:sp>
        <p:sp>
          <p:nvSpPr>
            <p:cNvPr id="20" name="Google Shape;285;p36"/>
            <p:cNvSpPr txBox="1">
              <a:spLocks/>
            </p:cNvSpPr>
            <p:nvPr/>
          </p:nvSpPr>
          <p:spPr>
            <a:xfrm>
              <a:off x="6634437" y="59635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Main Flows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388854" y="6734165"/>
            <a:ext cx="3114543" cy="2194236"/>
            <a:chOff x="10571437" y="4535752"/>
            <a:chExt cx="3114543" cy="2194236"/>
          </a:xfrm>
        </p:grpSpPr>
        <p:sp>
          <p:nvSpPr>
            <p:cNvPr id="21" name="Google Shape;277;p36"/>
            <p:cNvSpPr/>
            <p:nvPr/>
          </p:nvSpPr>
          <p:spPr>
            <a:xfrm>
              <a:off x="11401026" y="45357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9;p36"/>
            <p:cNvSpPr txBox="1">
              <a:spLocks/>
            </p:cNvSpPr>
            <p:nvPr/>
          </p:nvSpPr>
          <p:spPr>
            <a:xfrm>
              <a:off x="11370678" y="4803876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03</a:t>
              </a:r>
            </a:p>
          </p:txBody>
        </p:sp>
        <p:sp>
          <p:nvSpPr>
            <p:cNvPr id="23" name="Google Shape;285;p36"/>
            <p:cNvSpPr txBox="1">
              <a:spLocks/>
            </p:cNvSpPr>
            <p:nvPr/>
          </p:nvSpPr>
          <p:spPr>
            <a:xfrm>
              <a:off x="10571437" y="59889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Outcome</a:t>
              </a:r>
            </a:p>
          </p:txBody>
        </p:sp>
      </p:grpSp>
      <p:sp>
        <p:nvSpPr>
          <p:cNvPr id="36" name="TextBox 10"/>
          <p:cNvSpPr txBox="1"/>
          <p:nvPr/>
        </p:nvSpPr>
        <p:spPr>
          <a:xfrm>
            <a:off x="1028700" y="3429834"/>
            <a:ext cx="12036836" cy="223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 spc="-130">
                <a:solidFill>
                  <a:srgbClr val="E66418"/>
                </a:solidFill>
                <a:latin typeface="Muli Ultra-Bold"/>
              </a:rPr>
              <a:t>SCIENCE RESEARCH ACTIVITY SUPPORT SYSTEM</a:t>
            </a:r>
          </a:p>
        </p:txBody>
      </p:sp>
      <p:sp>
        <p:nvSpPr>
          <p:cNvPr id="28" name="Freeform 3"/>
          <p:cNvSpPr/>
          <p:nvPr/>
        </p:nvSpPr>
        <p:spPr>
          <a:xfrm rot="5216201">
            <a:off x="-14618834" y="-16364050"/>
            <a:ext cx="19564367" cy="18023378"/>
          </a:xfrm>
          <a:custGeom>
            <a:avLst/>
            <a:gdLst/>
            <a:ahLst/>
            <a:cxnLst/>
            <a:rect l="l" t="t" r="r" b="b"/>
            <a:pathLst>
              <a:path w="6417310" h="5911850">
                <a:moveTo>
                  <a:pt x="1215390" y="402590"/>
                </a:moveTo>
                <a:lnTo>
                  <a:pt x="177800" y="2192020"/>
                </a:lnTo>
                <a:cubicBezTo>
                  <a:pt x="0" y="2498090"/>
                  <a:pt x="43180" y="2884170"/>
                  <a:pt x="283210" y="3144520"/>
                </a:cubicBezTo>
                <a:lnTo>
                  <a:pt x="2594610" y="5651500"/>
                </a:lnTo>
                <a:cubicBezTo>
                  <a:pt x="2747010" y="5817870"/>
                  <a:pt x="2962910" y="5911850"/>
                  <a:pt x="3187700" y="5911850"/>
                </a:cubicBezTo>
                <a:lnTo>
                  <a:pt x="5609590" y="5911850"/>
                </a:lnTo>
                <a:cubicBezTo>
                  <a:pt x="6055360" y="5911850"/>
                  <a:pt x="6417310" y="5549900"/>
                  <a:pt x="6417310" y="5104130"/>
                </a:cubicBezTo>
                <a:lnTo>
                  <a:pt x="6417310" y="1891030"/>
                </a:lnTo>
                <a:cubicBezTo>
                  <a:pt x="6417310" y="1724660"/>
                  <a:pt x="6366510" y="1562100"/>
                  <a:pt x="6269990" y="1426210"/>
                </a:cubicBezTo>
                <a:lnTo>
                  <a:pt x="5507990" y="342900"/>
                </a:lnTo>
                <a:cubicBezTo>
                  <a:pt x="5356860" y="128270"/>
                  <a:pt x="5110480" y="0"/>
                  <a:pt x="4847590" y="0"/>
                </a:cubicBezTo>
                <a:lnTo>
                  <a:pt x="1913890" y="0"/>
                </a:lnTo>
                <a:cubicBezTo>
                  <a:pt x="1625600" y="0"/>
                  <a:pt x="1358900" y="153670"/>
                  <a:pt x="1215390" y="402590"/>
                </a:cubicBezTo>
                <a:close/>
              </a:path>
            </a:pathLst>
          </a:custGeom>
          <a:solidFill>
            <a:srgbClr val="EDF1F2"/>
          </a:solidFill>
          <a:ln w="12700"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309000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0880" y="52135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1257300"/>
            <a:ext cx="17381621" cy="8020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Managing a conference involves </a:t>
            </a:r>
            <a:r>
              <a:rPr lang="en-US" sz="2800" b="1">
                <a:ea typeface="+mn-lt"/>
                <a:cs typeface="+mn-lt"/>
              </a:rPr>
              <a:t>coordinating activities</a:t>
            </a:r>
            <a:r>
              <a:rPr lang="en-US" sz="2800">
                <a:ea typeface="+mn-lt"/>
                <a:cs typeface="+mn-lt"/>
              </a:rPr>
              <a:t> in </a:t>
            </a:r>
            <a:r>
              <a:rPr lang="en-US" sz="2800" b="1">
                <a:ea typeface="+mn-lt"/>
                <a:cs typeface="+mn-lt"/>
              </a:rPr>
              <a:t>chronological order</a:t>
            </a:r>
            <a:r>
              <a:rPr lang="en-US" sz="2800">
                <a:ea typeface="+mn-lt"/>
                <a:cs typeface="+mn-lt"/>
              </a:rPr>
              <a:t>, and it's crucial for the chairmen to have a clear understanding of what's happening and what needs to be done next.</a:t>
            </a:r>
            <a:endParaRPr lang="en-US" sz="2800" b="1"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SRASS offers the </a:t>
            </a:r>
            <a:r>
              <a:rPr lang="en-US" sz="2800" b="1">
                <a:solidFill>
                  <a:srgbClr val="FF0000"/>
                </a:solidFill>
                <a:ea typeface="+mn-lt"/>
                <a:cs typeface="+mn-lt"/>
              </a:rPr>
              <a:t>"Light Bulb" feature</a:t>
            </a:r>
            <a:r>
              <a:rPr lang="en-US" sz="2800">
                <a:ea typeface="+mn-lt"/>
                <a:cs typeface="+mn-lt"/>
              </a:rPr>
              <a:t> designed to assist PC Chairs in </a:t>
            </a:r>
            <a:r>
              <a:rPr lang="en-US" sz="2800" b="1">
                <a:ea typeface="+mn-lt"/>
                <a:cs typeface="+mn-lt"/>
              </a:rPr>
              <a:t>keeping track</a:t>
            </a:r>
            <a:r>
              <a:rPr lang="en-US" sz="2800">
                <a:ea typeface="+mn-lt"/>
                <a:cs typeface="+mn-lt"/>
              </a:rPr>
              <a:t> of the </a:t>
            </a:r>
            <a:r>
              <a:rPr lang="en-US" sz="2800" b="1">
                <a:ea typeface="+mn-lt"/>
                <a:cs typeface="+mn-lt"/>
              </a:rPr>
              <a:t>essential activities and tasks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b="1">
                <a:ea typeface="+mn-lt"/>
                <a:cs typeface="+mn-lt"/>
              </a:rPr>
              <a:t>required </a:t>
            </a:r>
            <a:r>
              <a:rPr lang="en-US" sz="2800">
                <a:ea typeface="+mn-lt"/>
                <a:cs typeface="+mn-lt"/>
              </a:rPr>
              <a:t>during any conference phase.</a:t>
            </a:r>
            <a:endParaRPr lang="en-US" sz="2800" b="1">
              <a:latin typeface="Calibri"/>
              <a:ea typeface="Helvetica World"/>
              <a:cs typeface="Calibri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This feature </a:t>
            </a:r>
            <a:r>
              <a:rPr lang="en-US" sz="2800" b="1">
                <a:solidFill>
                  <a:schemeClr val="accent1"/>
                </a:solidFill>
                <a:ea typeface="+mn-lt"/>
                <a:cs typeface="+mn-lt"/>
              </a:rPr>
              <a:t>presents to PC Chairs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sz="2800" b="1">
              <a:solidFill>
                <a:srgbClr val="000000"/>
              </a:solidFill>
              <a:latin typeface="Calibri"/>
              <a:ea typeface="Helvetica World"/>
              <a:cs typeface="Calibri"/>
            </a:endParaRP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The </a:t>
            </a:r>
            <a:r>
              <a:rPr lang="en-US" sz="2800" b="1">
                <a:ea typeface="+mn-lt"/>
                <a:cs typeface="+mn-lt"/>
              </a:rPr>
              <a:t>current phase</a:t>
            </a:r>
            <a:r>
              <a:rPr lang="en-US" sz="2800">
                <a:ea typeface="+mn-lt"/>
                <a:cs typeface="+mn-lt"/>
              </a:rPr>
              <a:t> of the conference</a:t>
            </a:r>
            <a:endParaRPr lang="en-US" sz="2800" b="1">
              <a:latin typeface="Calibri"/>
              <a:ea typeface="Helvetica World"/>
              <a:cs typeface="Calibri"/>
            </a:endParaRP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The </a:t>
            </a:r>
            <a:r>
              <a:rPr lang="en-US" sz="2800" b="1">
                <a:ea typeface="+mn-lt"/>
                <a:cs typeface="+mn-lt"/>
              </a:rPr>
              <a:t>upcoming phase</a:t>
            </a: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A list of </a:t>
            </a:r>
            <a:r>
              <a:rPr lang="en-US" sz="2800" b="1">
                <a:ea typeface="+mn-lt"/>
                <a:cs typeface="+mn-lt"/>
              </a:rPr>
              <a:t>minimal tasks to be completed</a:t>
            </a:r>
            <a:r>
              <a:rPr lang="en-US" sz="2800">
                <a:ea typeface="+mn-lt"/>
                <a:cs typeface="+mn-lt"/>
              </a:rPr>
              <a:t> during that phase</a:t>
            </a: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Links to </a:t>
            </a:r>
            <a:r>
              <a:rPr lang="en-US" sz="2800" b="1">
                <a:ea typeface="+mn-lt"/>
                <a:cs typeface="+mn-lt"/>
              </a:rPr>
              <a:t>tasks completed in previous phases</a:t>
            </a:r>
            <a:r>
              <a:rPr lang="en-US" sz="2800">
                <a:ea typeface="+mn-lt"/>
                <a:cs typeface="+mn-lt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Light Bulb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89430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227840" y="4655180"/>
            <a:ext cx="9926560" cy="3437932"/>
            <a:chOff x="0" y="0"/>
            <a:chExt cx="2040185" cy="905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0185" cy="905464"/>
            </a:xfrm>
            <a:custGeom>
              <a:avLst/>
              <a:gdLst/>
              <a:ahLst/>
              <a:cxnLst/>
              <a:rect l="l" t="t" r="r" b="b"/>
              <a:pathLst>
                <a:path w="2040185" h="905464">
                  <a:moveTo>
                    <a:pt x="0" y="0"/>
                  </a:moveTo>
                  <a:lnTo>
                    <a:pt x="2040185" y="0"/>
                  </a:lnTo>
                  <a:lnTo>
                    <a:pt x="2040185" y="905464"/>
                  </a:lnTo>
                  <a:lnTo>
                    <a:pt x="0" y="90546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35669" y="4925748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5169" y="5380924"/>
            <a:ext cx="9480631" cy="251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3 track chairs to the [SRC] conference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5 subject areas into the [Information Technology] track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2 submission questions into the [Information Technology] track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4" name="Thought Bubble: Cloud 23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1.2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7"/>
          <p:cNvGrpSpPr/>
          <p:nvPr/>
        </p:nvGrpSpPr>
        <p:grpSpPr>
          <a:xfrm>
            <a:off x="6172200" y="2552700"/>
            <a:ext cx="4891106" cy="624566"/>
            <a:chOff x="0" y="0"/>
            <a:chExt cx="5479339" cy="832755"/>
          </a:xfrm>
        </p:grpSpPr>
        <p:grpSp>
          <p:nvGrpSpPr>
            <p:cNvPr id="44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6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5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47" name="Group 51"/>
          <p:cNvGrpSpPr/>
          <p:nvPr/>
        </p:nvGrpSpPr>
        <p:grpSpPr>
          <a:xfrm>
            <a:off x="6172200" y="3570261"/>
            <a:ext cx="4891106" cy="624566"/>
            <a:chOff x="0" y="0"/>
            <a:chExt cx="5479339" cy="832755"/>
          </a:xfrm>
        </p:grpSpPr>
        <p:grpSp>
          <p:nvGrpSpPr>
            <p:cNvPr id="48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0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9" name="TextBox 54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81989" y="4082934"/>
            <a:ext cx="12203873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E66418"/>
                </a:solidFill>
                <a:latin typeface="Klein Bold"/>
              </a:rPr>
              <a:t>Flow 2:</a:t>
            </a: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 </a:t>
            </a:r>
          </a:p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Monitor and Manage Conference Submissions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9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0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1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2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1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98335" y="4994733"/>
            <a:ext cx="7537014" cy="5025567"/>
            <a:chOff x="0" y="0"/>
            <a:chExt cx="1985057" cy="1323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9105" y="1191961"/>
            <a:ext cx="14569698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Monitoring and Managing Conference Submissions</a:t>
            </a:r>
            <a:r>
              <a:rPr lang="en-US" sz="3200"/>
              <a:t> involves </a:t>
            </a:r>
            <a:r>
              <a:rPr lang="en-US" sz="3200" b="1"/>
              <a:t>overseeing the submission process</a:t>
            </a:r>
            <a:r>
              <a:rPr lang="en-US" sz="3200"/>
              <a:t>, which encompasses </a:t>
            </a:r>
            <a:r>
              <a:rPr lang="en-US" sz="3200" b="1"/>
              <a:t>receiving submissions</a:t>
            </a:r>
            <a:r>
              <a:rPr lang="en-US" sz="3200"/>
              <a:t>, </a:t>
            </a:r>
            <a:r>
              <a:rPr lang="en-US" sz="3200" b="1"/>
              <a:t>coordinating reviews</a:t>
            </a:r>
            <a:r>
              <a:rPr lang="en-US" sz="3200"/>
              <a:t>, </a:t>
            </a:r>
            <a:r>
              <a:rPr lang="en-US" sz="3200" b="1"/>
              <a:t>making decisions</a:t>
            </a:r>
            <a:r>
              <a:rPr lang="en-US" sz="3200"/>
              <a:t>, and </a:t>
            </a:r>
            <a:r>
              <a:rPr lang="en-US" sz="3200" b="1"/>
              <a:t>communicating the results to authors</a:t>
            </a:r>
            <a:endParaRPr lang="en-US" sz="3200"/>
          </a:p>
          <a:p>
            <a:pPr>
              <a:lnSpc>
                <a:spcPct val="150000"/>
              </a:lnSpc>
            </a:pPr>
            <a:endParaRPr lang="en-US" sz="3200">
              <a:cs typeface="Calibri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28600" y="7429500"/>
            <a:ext cx="10447631" cy="2550393"/>
            <a:chOff x="0" y="0"/>
            <a:chExt cx="2751639" cy="6717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TextBox 25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rot="-60000"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1523760" y="8904658"/>
            <a:ext cx="267115" cy="281105"/>
            <a:chOff x="0" y="0"/>
            <a:chExt cx="812800" cy="85537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554374" y="8947383"/>
            <a:ext cx="205886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45" name="AutoShape 45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3677423" y="8953012"/>
            <a:ext cx="262893" cy="279709"/>
            <a:chOff x="0" y="0"/>
            <a:chExt cx="350524" cy="372945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9497260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829800" y="4585295"/>
            <a:ext cx="82652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88" name="Group 8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1" name="TextBox 9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5754538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94" name="Freeform 94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5" name="TextBox 95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00" name="AutoShape 100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1" name="TextBox 101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07" name="AutoShape 107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8" name="Group 108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09" name="Group 10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2" name="TextBox 11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13" name="TextBox 113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15" name="Freeform 115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6" name="TextBox 116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9" name="AutoShape 119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0" name="Group 120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4" name="TextBox 124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25" name="Slide Number Placeholder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6611600" y="7429500"/>
            <a:ext cx="685800" cy="630382"/>
            <a:chOff x="3124200" y="1388918"/>
            <a:chExt cx="685800" cy="630382"/>
          </a:xfrm>
        </p:grpSpPr>
        <p:sp>
          <p:nvSpPr>
            <p:cNvPr id="127" name="Rectangle: Rounded Corners 12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29" name="Connector: Elbow 128"/>
          <p:cNvCxnSpPr/>
          <p:nvPr/>
        </p:nvCxnSpPr>
        <p:spPr>
          <a:xfrm rot="16200000" flipH="1">
            <a:off x="162582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/>
          <p:cNvCxnSpPr/>
          <p:nvPr/>
        </p:nvCxnSpPr>
        <p:spPr>
          <a:xfrm rot="5400000">
            <a:off x="161163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13335000" y="5753100"/>
            <a:ext cx="685800" cy="630382"/>
            <a:chOff x="3124200" y="1388918"/>
            <a:chExt cx="685800" cy="630382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8" name="Group 137"/>
          <p:cNvGrpSpPr/>
          <p:nvPr/>
        </p:nvGrpSpPr>
        <p:grpSpPr>
          <a:xfrm>
            <a:off x="12801600" y="8953500"/>
            <a:ext cx="685800" cy="630382"/>
            <a:chOff x="3124200" y="1388918"/>
            <a:chExt cx="685800" cy="630382"/>
          </a:xfrm>
        </p:grpSpPr>
        <p:sp>
          <p:nvSpPr>
            <p:cNvPr id="139" name="Rectangle: Rounded Corners 13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1" name="Group 140"/>
          <p:cNvGrpSpPr/>
          <p:nvPr/>
        </p:nvGrpSpPr>
        <p:grpSpPr>
          <a:xfrm>
            <a:off x="7696200" y="8953500"/>
            <a:ext cx="685800" cy="630382"/>
            <a:chOff x="3124200" y="1388918"/>
            <a:chExt cx="685800" cy="630382"/>
          </a:xfrm>
        </p:grpSpPr>
        <p:sp>
          <p:nvSpPr>
            <p:cNvPr id="142" name="Rectangle: Rounded Corners 14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44" name="Picture 1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8801100"/>
            <a:ext cx="1012861" cy="990600"/>
          </a:xfrm>
          <a:prstGeom prst="rect">
            <a:avLst/>
          </a:prstGeom>
        </p:spPr>
      </p:pic>
      <p:grpSp>
        <p:nvGrpSpPr>
          <p:cNvPr id="145" name="Group 144"/>
          <p:cNvGrpSpPr/>
          <p:nvPr/>
        </p:nvGrpSpPr>
        <p:grpSpPr>
          <a:xfrm>
            <a:off x="2209800" y="8953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353886"/>
            <a:ext cx="1566769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system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transitions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to the [Open for Submission] phase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automatically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once the [Call for Papers] deadline has passed.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[Open for Submission] Phase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839200" y="4585295"/>
            <a:ext cx="92558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754538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388279" y="5143500"/>
            <a:ext cx="3045722" cy="1634801"/>
            <a:chOff x="0" y="0"/>
            <a:chExt cx="802165" cy="430565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02165" cy="430565"/>
            </a:xfrm>
            <a:custGeom>
              <a:avLst/>
              <a:gdLst/>
              <a:ahLst/>
              <a:cxnLst/>
              <a:rect l="l" t="t" r="r" b="b"/>
              <a:pathLst>
                <a:path w="802165" h="430565">
                  <a:moveTo>
                    <a:pt x="0" y="0"/>
                  </a:moveTo>
                  <a:lnTo>
                    <a:pt x="802165" y="0"/>
                  </a:lnTo>
                  <a:lnTo>
                    <a:pt x="802165" y="430565"/>
                  </a:lnTo>
                  <a:lnTo>
                    <a:pt x="0" y="43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116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2582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163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3350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016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6962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0" name="Group 159"/>
          <p:cNvGrpSpPr/>
          <p:nvPr/>
        </p:nvGrpSpPr>
        <p:grpSpPr>
          <a:xfrm>
            <a:off x="2209800" y="8953500"/>
            <a:ext cx="685800" cy="630382"/>
            <a:chOff x="3124200" y="1388918"/>
            <a:chExt cx="685800" cy="630382"/>
          </a:xfrm>
        </p:grpSpPr>
        <p:sp>
          <p:nvSpPr>
            <p:cNvPr id="161" name="Rectangle: Rounded Corners 1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3" name="TextBox 55"/>
          <p:cNvSpPr txBox="1"/>
          <p:nvPr/>
        </p:nvSpPr>
        <p:spPr>
          <a:xfrm>
            <a:off x="9497260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8801100"/>
            <a:ext cx="1012861" cy="990600"/>
          </a:xfrm>
          <a:prstGeom prst="rect">
            <a:avLst/>
          </a:prstGeom>
        </p:spPr>
      </p:pic>
      <p:sp>
        <p:nvSpPr>
          <p:cNvPr id="165" name="AutoShape 40"/>
          <p:cNvSpPr/>
          <p:nvPr/>
        </p:nvSpPr>
        <p:spPr>
          <a:xfrm rot="21540000"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9" name="Group 41"/>
          <p:cNvGrpSpPr/>
          <p:nvPr/>
        </p:nvGrpSpPr>
        <p:grpSpPr>
          <a:xfrm>
            <a:off x="11523760" y="8904658"/>
            <a:ext cx="267115" cy="281105"/>
            <a:chOff x="0" y="0"/>
            <a:chExt cx="812800" cy="855372"/>
          </a:xfrm>
        </p:grpSpPr>
        <p:sp>
          <p:nvSpPr>
            <p:cNvPr id="170" name="Freeform 42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171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6" name="TextBox 44"/>
          <p:cNvSpPr txBox="1"/>
          <p:nvPr/>
        </p:nvSpPr>
        <p:spPr>
          <a:xfrm>
            <a:off x="11554374" y="8947383"/>
            <a:ext cx="205886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grpSp>
        <p:nvGrpSpPr>
          <p:cNvPr id="17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7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8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8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83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8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8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8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9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9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9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[Open for Submission] Phase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7308339" y="75667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5841161" y="3117700"/>
            <a:ext cx="8430655" cy="2327859"/>
            <a:chOff x="0" y="-57150"/>
            <a:chExt cx="2040185" cy="8699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40185" cy="708206"/>
            </a:xfrm>
            <a:custGeom>
              <a:avLst/>
              <a:gdLst/>
              <a:ahLst/>
              <a:cxnLst/>
              <a:rect l="l" t="t" r="r" b="b"/>
              <a:pathLst>
                <a:path w="2040185" h="708206">
                  <a:moveTo>
                    <a:pt x="0" y="0"/>
                  </a:moveTo>
                  <a:lnTo>
                    <a:pt x="2040185" y="0"/>
                  </a:lnTo>
                  <a:lnTo>
                    <a:pt x="2040185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031661" y="3708890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41161" y="4164066"/>
            <a:ext cx="8194765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6-10-2023.</a:t>
            </a:r>
            <a:endParaRPr lang="en-US" sz="265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26827"/>
              </p:ext>
            </p:extLst>
          </p:nvPr>
        </p:nvGraphicFramePr>
        <p:xfrm>
          <a:off x="533400" y="69723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Calling For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Call For Papers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5-10-2023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2515"/>
              </p:ext>
            </p:extLst>
          </p:nvPr>
        </p:nvGraphicFramePr>
        <p:xfrm>
          <a:off x="11049000" y="6972300"/>
          <a:ext cx="647699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975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509024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</a:t>
                      </a:r>
                      <a:r>
                        <a:rPr lang="en-US" sz="2000" baseline="0"/>
                        <a:t> Submission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Submission 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13-10-2023</a:t>
                      </a:r>
                      <a:endParaRPr lang="en-US" sz="2000"/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40" name="Thought Bubble: Cloud 39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2.1</a:t>
            </a:r>
          </a:p>
        </p:txBody>
      </p:sp>
      <p:grpSp>
        <p:nvGrpSpPr>
          <p:cNvPr id="4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4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4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5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6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6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6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6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6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6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6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7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5062209" y="3957573"/>
            <a:ext cx="7030152" cy="1716145"/>
            <a:chOff x="0" y="0"/>
            <a:chExt cx="2751639" cy="671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56607" y="2298452"/>
            <a:ext cx="5071614" cy="3381676"/>
            <a:chOff x="0" y="0"/>
            <a:chExt cx="1985057" cy="1323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2567148" y="2344878"/>
            <a:ext cx="2001844" cy="1192263"/>
            <a:chOff x="0" y="0"/>
            <a:chExt cx="783533" cy="46665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783533" cy="466658"/>
            </a:xfrm>
            <a:custGeom>
              <a:avLst/>
              <a:gdLst/>
              <a:ahLst/>
              <a:cxnLst/>
              <a:rect l="l" t="t" r="r" b="b"/>
              <a:pathLst>
                <a:path w="783533" h="466658">
                  <a:moveTo>
                    <a:pt x="0" y="0"/>
                  </a:moveTo>
                  <a:lnTo>
                    <a:pt x="783533" y="0"/>
                  </a:lnTo>
                  <a:lnTo>
                    <a:pt x="783533" y="466658"/>
                  </a:lnTo>
                  <a:lnTo>
                    <a:pt x="0" y="466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[Author] Submit Paper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74336" y="6329743"/>
            <a:ext cx="12284964" cy="293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An </a:t>
            </a:r>
            <a:r>
              <a:rPr lang="en-US" sz="2800" b="1"/>
              <a:t>authenticated user</a:t>
            </a:r>
            <a:r>
              <a:rPr lang="en-US" sz="2800"/>
              <a:t> may </a:t>
            </a:r>
            <a:r>
              <a:rPr lang="en-US" sz="2800" b="1"/>
              <a:t>submit a paper </a:t>
            </a:r>
            <a:r>
              <a:rPr lang="en-US" sz="2800"/>
              <a:t>to a track by accessing the submission form through </a:t>
            </a:r>
            <a:r>
              <a:rPr lang="en-US" sz="2800" b="1"/>
              <a:t>either</a:t>
            </a:r>
            <a:r>
              <a:rPr lang="en-US" sz="2800"/>
              <a:t> the </a:t>
            </a:r>
            <a:r>
              <a:rPr lang="en-US" sz="2800" b="1"/>
              <a:t>link provided by the Chair in the Call for Papers</a:t>
            </a:r>
            <a:r>
              <a:rPr lang="en-US" sz="2800"/>
              <a:t> or by </a:t>
            </a:r>
            <a:r>
              <a:rPr lang="en-US" sz="2800" b="1"/>
              <a:t>searching for the conference in SRASS</a:t>
            </a:r>
            <a:r>
              <a:rPr lang="en-US" sz="28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Once the submission is completed, the</a:t>
            </a:r>
            <a:r>
              <a:rPr lang="en-US" sz="2800" b="1"/>
              <a:t> submitting user</a:t>
            </a:r>
            <a:r>
              <a:rPr lang="en-US" sz="2800"/>
              <a:t> and </a:t>
            </a:r>
            <a:r>
              <a:rPr lang="en-US" sz="2800" b="1"/>
              <a:t>other authenticated authors</a:t>
            </a:r>
            <a:r>
              <a:rPr lang="en-US" sz="2800"/>
              <a:t> of the conference paper </a:t>
            </a:r>
            <a:r>
              <a:rPr lang="en-US" sz="2800" b="1"/>
              <a:t>automatically</a:t>
            </a:r>
            <a:r>
              <a:rPr lang="en-US" sz="2800"/>
              <a:t> become </a:t>
            </a:r>
            <a:r>
              <a:rPr lang="en-US" sz="2800" b="1"/>
              <a:t>authors of that track</a:t>
            </a:r>
            <a:r>
              <a:rPr lang="en-US" sz="28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u="sng"/>
              <a:t>Note:</a:t>
            </a:r>
            <a:r>
              <a:rPr lang="en-US" sz="2800"/>
              <a:t> </a:t>
            </a:r>
            <a:r>
              <a:rPr lang="en-US" sz="2800" b="1">
                <a:solidFill>
                  <a:srgbClr val="FF0000"/>
                </a:solidFill>
              </a:rPr>
              <a:t>ONLY 1 author per submission</a:t>
            </a:r>
            <a:r>
              <a:rPr lang="en-US" sz="2800"/>
              <a:t> is </a:t>
            </a:r>
            <a:r>
              <a:rPr lang="en-US" sz="2800" b="1"/>
              <a:t>PERMITTED</a:t>
            </a:r>
            <a:r>
              <a:rPr lang="en-US" sz="2800"/>
              <a:t> to </a:t>
            </a:r>
            <a:r>
              <a:rPr lang="en-US" sz="2800" b="1"/>
              <a:t>make the submission</a:t>
            </a:r>
            <a:r>
              <a:rPr lang="en-US" sz="2800"/>
              <a:t>.</a:t>
            </a:r>
          </a:p>
          <a:p>
            <a:pPr marL="342900" indent="-342900">
              <a:lnSpc>
                <a:spcPts val="2669"/>
              </a:lnSpc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4999537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034817" y="4763200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7845991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3" name="Freeform 33"/>
          <p:cNvSpPr/>
          <p:nvPr/>
        </p:nvSpPr>
        <p:spPr>
          <a:xfrm>
            <a:off x="7908000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 flipV="1">
            <a:off x="6904628" y="5178104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TextBox 42"/>
          <p:cNvSpPr txBox="1"/>
          <p:nvPr/>
        </p:nvSpPr>
        <p:spPr>
          <a:xfrm>
            <a:off x="14850942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045797" y="4945821"/>
            <a:ext cx="176899" cy="17689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9028056" y="5184374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TextBox 47"/>
          <p:cNvSpPr txBox="1"/>
          <p:nvPr/>
        </p:nvSpPr>
        <p:spPr>
          <a:xfrm>
            <a:off x="9325624" y="4899793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075773" y="4943720"/>
            <a:ext cx="176899" cy="188214"/>
            <a:chOff x="0" y="0"/>
            <a:chExt cx="235866" cy="2509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10601606" y="5180139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10665979" y="4923815"/>
            <a:ext cx="176899" cy="17689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12566740" y="5180139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8" name="Group 58"/>
          <p:cNvGrpSpPr/>
          <p:nvPr/>
        </p:nvGrpSpPr>
        <p:grpSpPr>
          <a:xfrm>
            <a:off x="12679320" y="4929419"/>
            <a:ext cx="179740" cy="189154"/>
            <a:chOff x="0" y="0"/>
            <a:chExt cx="812800" cy="8553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716030" y="4949122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2" name="AutoShape 62"/>
          <p:cNvSpPr/>
          <p:nvPr/>
        </p:nvSpPr>
        <p:spPr>
          <a:xfrm flipH="1">
            <a:off x="14064415" y="5184374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3" name="Group 63"/>
          <p:cNvGrpSpPr/>
          <p:nvPr/>
        </p:nvGrpSpPr>
        <p:grpSpPr>
          <a:xfrm>
            <a:off x="14128508" y="4962223"/>
            <a:ext cx="176899" cy="188214"/>
            <a:chOff x="0" y="0"/>
            <a:chExt cx="235866" cy="250953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>
            <a:off x="5617253" y="5178104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5613224" y="4934795"/>
            <a:ext cx="176899" cy="176899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353800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949116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81431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974336" y="4496785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46010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077999" y="4964912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342913" y="4899793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215848" y="5196597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916286" y="4879888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671797" y="4942906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839668" y="5196597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908228" y="4884441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363091" y="4850313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645426" y="4948979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900844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5814315" y="5198150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582400" y="2029353"/>
            <a:ext cx="55186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9235925" y="2489199"/>
            <a:ext cx="1958550" cy="1139602"/>
            <a:chOff x="0" y="0"/>
            <a:chExt cx="1048981" cy="6103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9351702" y="2820084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62876" y="4887740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16526960" y="4652691"/>
            <a:ext cx="176899" cy="186712"/>
            <a:chOff x="0" y="0"/>
            <a:chExt cx="235866" cy="248950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3" name="TextBox 103"/>
          <p:cNvSpPr txBox="1"/>
          <p:nvPr/>
        </p:nvSpPr>
        <p:spPr>
          <a:xfrm>
            <a:off x="16532920" y="3047548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526960" y="2809689"/>
            <a:ext cx="176899" cy="186712"/>
            <a:chOff x="0" y="0"/>
            <a:chExt cx="235866" cy="248950"/>
          </a:xfrm>
        </p:grpSpPr>
        <p:grpSp>
          <p:nvGrpSpPr>
            <p:cNvPr id="105" name="Group 105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8" name="TextBox 108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5526186" y="369366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1" name="Freeform 111"/>
          <p:cNvSpPr/>
          <p:nvPr/>
        </p:nvSpPr>
        <p:spPr>
          <a:xfrm>
            <a:off x="15020382" y="2558451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2" name="TextBox 112"/>
          <p:cNvSpPr txBox="1"/>
          <p:nvPr/>
        </p:nvSpPr>
        <p:spPr>
          <a:xfrm>
            <a:off x="14929886" y="2389277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4654717" y="2755387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7" name="AutoShape 117"/>
          <p:cNvSpPr/>
          <p:nvPr/>
        </p:nvSpPr>
        <p:spPr>
          <a:xfrm flipV="1">
            <a:off x="14416665" y="3047796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8" name="TextBox 118"/>
          <p:cNvSpPr txBox="1"/>
          <p:nvPr/>
        </p:nvSpPr>
        <p:spPr>
          <a:xfrm>
            <a:off x="13381546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14448711" y="2790534"/>
            <a:ext cx="167886" cy="183730"/>
            <a:chOff x="0" y="0"/>
            <a:chExt cx="223848" cy="244974"/>
          </a:xfrm>
        </p:grpSpPr>
        <p:grpSp>
          <p:nvGrpSpPr>
            <p:cNvPr id="120" name="Group 120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3" name="TextBox 123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4" name="AutoShape 124"/>
          <p:cNvSpPr/>
          <p:nvPr/>
        </p:nvSpPr>
        <p:spPr>
          <a:xfrm flipV="1">
            <a:off x="13255190" y="3052086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125"/>
          <p:cNvGrpSpPr/>
          <p:nvPr/>
        </p:nvGrpSpPr>
        <p:grpSpPr>
          <a:xfrm>
            <a:off x="13181614" y="2781064"/>
            <a:ext cx="167886" cy="183730"/>
            <a:chOff x="0" y="0"/>
            <a:chExt cx="223848" cy="244974"/>
          </a:xfrm>
        </p:grpSpPr>
        <p:grpSp>
          <p:nvGrpSpPr>
            <p:cNvPr id="126" name="Group 126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9" name="TextBox 129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3381546" y="2765511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3381546" y="3100840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2" name="Freeform 132"/>
          <p:cNvSpPr/>
          <p:nvPr/>
        </p:nvSpPr>
        <p:spPr>
          <a:xfrm>
            <a:off x="12633640" y="2653987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3" name="TextBox 133"/>
          <p:cNvSpPr txBox="1"/>
          <p:nvPr/>
        </p:nvSpPr>
        <p:spPr>
          <a:xfrm>
            <a:off x="11508330" y="2773565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1308397" y="3100840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2146257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6" name="AutoShape 136"/>
          <p:cNvSpPr/>
          <p:nvPr/>
        </p:nvSpPr>
        <p:spPr>
          <a:xfrm flipV="1">
            <a:off x="11194476" y="3052815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7" name="Group 137"/>
          <p:cNvGrpSpPr/>
          <p:nvPr/>
        </p:nvGrpSpPr>
        <p:grpSpPr>
          <a:xfrm>
            <a:off x="11308397" y="2790534"/>
            <a:ext cx="167886" cy="183730"/>
            <a:chOff x="0" y="0"/>
            <a:chExt cx="223848" cy="244974"/>
          </a:xfrm>
        </p:grpSpPr>
        <p:grpSp>
          <p:nvGrpSpPr>
            <p:cNvPr id="138" name="Group 138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1" name="TextBox 141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81500"/>
            <a:ext cx="2743200" cy="3927231"/>
          </a:xfrm>
          <a:prstGeom prst="rect">
            <a:avLst/>
          </a:prstGeom>
        </p:spPr>
      </p:pic>
      <p:cxnSp>
        <p:nvCxnSpPr>
          <p:cNvPr id="148" name="Connector: Elbow 147"/>
          <p:cNvCxnSpPr>
            <a:endCxn id="110" idx="0"/>
          </p:cNvCxnSpPr>
          <p:nvPr/>
        </p:nvCxnSpPr>
        <p:spPr>
          <a:xfrm rot="16200000" flipH="1">
            <a:off x="15874483" y="3254506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5887700" y="4765290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13563600" y="4955790"/>
            <a:ext cx="457200" cy="457200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803390"/>
            <a:ext cx="701212" cy="685800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6078200" y="4041390"/>
            <a:ext cx="457200" cy="457200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10058400" y="4955790"/>
            <a:ext cx="457200" cy="457200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4" name="Group 163"/>
          <p:cNvGrpSpPr/>
          <p:nvPr/>
        </p:nvGrpSpPr>
        <p:grpSpPr>
          <a:xfrm>
            <a:off x="6400800" y="4955790"/>
            <a:ext cx="457200" cy="457200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6" name="Group 175"/>
          <p:cNvGrpSpPr/>
          <p:nvPr/>
        </p:nvGrpSpPr>
        <p:grpSpPr>
          <a:xfrm>
            <a:off x="13944600" y="2822190"/>
            <a:ext cx="457200" cy="457200"/>
            <a:chOff x="3124200" y="1388918"/>
            <a:chExt cx="685800" cy="630382"/>
          </a:xfrm>
        </p:grpSpPr>
        <p:sp>
          <p:nvSpPr>
            <p:cNvPr id="177" name="Rectangle: Rounded Corners 17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5062209" y="3957573"/>
            <a:ext cx="7030152" cy="1716145"/>
            <a:chOff x="0" y="0"/>
            <a:chExt cx="2751639" cy="671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56607" y="2298452"/>
            <a:ext cx="5071614" cy="3381676"/>
            <a:chOff x="0" y="0"/>
            <a:chExt cx="1985057" cy="1323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2567148" y="2344878"/>
            <a:ext cx="2001844" cy="1192263"/>
            <a:chOff x="0" y="0"/>
            <a:chExt cx="783533" cy="46665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783533" cy="466658"/>
            </a:xfrm>
            <a:custGeom>
              <a:avLst/>
              <a:gdLst/>
              <a:ahLst/>
              <a:cxnLst/>
              <a:rect l="l" t="t" r="r" b="b"/>
              <a:pathLst>
                <a:path w="783533" h="466658">
                  <a:moveTo>
                    <a:pt x="0" y="0"/>
                  </a:moveTo>
                  <a:lnTo>
                    <a:pt x="783533" y="0"/>
                  </a:lnTo>
                  <a:lnTo>
                    <a:pt x="783533" y="466658"/>
                  </a:lnTo>
                  <a:lnTo>
                    <a:pt x="0" y="466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123063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Disclosure of Competing Interests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74336" y="6329743"/>
            <a:ext cx="12284964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"A conflict of interest in research exists when the individual has interests in the outcome of the research that may lead to a personal advantage and that might therefore, in actuality or appearance compromise the integrity of the research." NAS, Integrity in Scientific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SRASS defines a set of conflict cases, which include: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 a author/co-author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 a relative or a friend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Primary Thesis Advisor at any time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colleague (in last 2 years)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collaborator (in last 2 years)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Has (a) domain conflicts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999537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034817" y="4763200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7845991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3" name="Freeform 33"/>
          <p:cNvSpPr/>
          <p:nvPr/>
        </p:nvSpPr>
        <p:spPr>
          <a:xfrm>
            <a:off x="7908000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 flipV="1">
            <a:off x="6904628" y="5178104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TextBox 42"/>
          <p:cNvSpPr txBox="1"/>
          <p:nvPr/>
        </p:nvSpPr>
        <p:spPr>
          <a:xfrm>
            <a:off x="14850942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045797" y="4945821"/>
            <a:ext cx="176899" cy="17689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9028056" y="5184374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TextBox 47"/>
          <p:cNvSpPr txBox="1"/>
          <p:nvPr/>
        </p:nvSpPr>
        <p:spPr>
          <a:xfrm>
            <a:off x="9325624" y="4899793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075773" y="4943720"/>
            <a:ext cx="176899" cy="188214"/>
            <a:chOff x="0" y="0"/>
            <a:chExt cx="235866" cy="2509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10601606" y="5180139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10665979" y="4923815"/>
            <a:ext cx="176899" cy="17689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12566740" y="5180139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8" name="Group 58"/>
          <p:cNvGrpSpPr/>
          <p:nvPr/>
        </p:nvGrpSpPr>
        <p:grpSpPr>
          <a:xfrm>
            <a:off x="12679320" y="4929419"/>
            <a:ext cx="179740" cy="189154"/>
            <a:chOff x="0" y="0"/>
            <a:chExt cx="812800" cy="8553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716030" y="4949122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2" name="AutoShape 62"/>
          <p:cNvSpPr/>
          <p:nvPr/>
        </p:nvSpPr>
        <p:spPr>
          <a:xfrm flipH="1">
            <a:off x="14064415" y="5184374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3" name="Group 63"/>
          <p:cNvGrpSpPr/>
          <p:nvPr/>
        </p:nvGrpSpPr>
        <p:grpSpPr>
          <a:xfrm>
            <a:off x="14128508" y="4962223"/>
            <a:ext cx="176899" cy="188214"/>
            <a:chOff x="0" y="0"/>
            <a:chExt cx="235866" cy="250953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>
            <a:off x="5617253" y="5178104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5613224" y="4934795"/>
            <a:ext cx="176899" cy="176899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353800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949116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81431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974336" y="4496785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46010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077999" y="4964912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342913" y="4899793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215848" y="5196597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916286" y="4879888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671797" y="4942906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839668" y="5196597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908228" y="4884441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363091" y="4850313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645426" y="4948979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900844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5814315" y="5198150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582400" y="2029353"/>
            <a:ext cx="55186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9235925" y="2489199"/>
            <a:ext cx="1958550" cy="1139602"/>
            <a:chOff x="0" y="0"/>
            <a:chExt cx="1048981" cy="6103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9351702" y="2820084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62876" y="4887740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16526960" y="4652691"/>
            <a:ext cx="176899" cy="186712"/>
            <a:chOff x="0" y="0"/>
            <a:chExt cx="235866" cy="248950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3" name="TextBox 103"/>
          <p:cNvSpPr txBox="1"/>
          <p:nvPr/>
        </p:nvSpPr>
        <p:spPr>
          <a:xfrm>
            <a:off x="16532920" y="3047548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526960" y="2809689"/>
            <a:ext cx="176899" cy="186712"/>
            <a:chOff x="0" y="0"/>
            <a:chExt cx="235866" cy="248950"/>
          </a:xfrm>
        </p:grpSpPr>
        <p:grpSp>
          <p:nvGrpSpPr>
            <p:cNvPr id="105" name="Group 105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8" name="TextBox 108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5526186" y="369366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1" name="Freeform 111"/>
          <p:cNvSpPr/>
          <p:nvPr/>
        </p:nvSpPr>
        <p:spPr>
          <a:xfrm>
            <a:off x="15020382" y="2558451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2" name="TextBox 112"/>
          <p:cNvSpPr txBox="1"/>
          <p:nvPr/>
        </p:nvSpPr>
        <p:spPr>
          <a:xfrm>
            <a:off x="14929886" y="2389277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4654717" y="2755387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7" name="AutoShape 117"/>
          <p:cNvSpPr/>
          <p:nvPr/>
        </p:nvSpPr>
        <p:spPr>
          <a:xfrm flipV="1">
            <a:off x="14416665" y="3047796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8" name="TextBox 118"/>
          <p:cNvSpPr txBox="1"/>
          <p:nvPr/>
        </p:nvSpPr>
        <p:spPr>
          <a:xfrm>
            <a:off x="13381546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14448711" y="2790534"/>
            <a:ext cx="167886" cy="183730"/>
            <a:chOff x="0" y="0"/>
            <a:chExt cx="223848" cy="244974"/>
          </a:xfrm>
        </p:grpSpPr>
        <p:grpSp>
          <p:nvGrpSpPr>
            <p:cNvPr id="120" name="Group 120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3" name="TextBox 123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4" name="AutoShape 124"/>
          <p:cNvSpPr/>
          <p:nvPr/>
        </p:nvSpPr>
        <p:spPr>
          <a:xfrm flipV="1">
            <a:off x="13255190" y="3052086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125"/>
          <p:cNvGrpSpPr/>
          <p:nvPr/>
        </p:nvGrpSpPr>
        <p:grpSpPr>
          <a:xfrm>
            <a:off x="13181614" y="2781064"/>
            <a:ext cx="167886" cy="183730"/>
            <a:chOff x="0" y="0"/>
            <a:chExt cx="223848" cy="244974"/>
          </a:xfrm>
        </p:grpSpPr>
        <p:grpSp>
          <p:nvGrpSpPr>
            <p:cNvPr id="126" name="Group 126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9" name="TextBox 129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3381546" y="2765511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3381546" y="3100840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2" name="Freeform 132"/>
          <p:cNvSpPr/>
          <p:nvPr/>
        </p:nvSpPr>
        <p:spPr>
          <a:xfrm>
            <a:off x="12633640" y="2653987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3" name="TextBox 133"/>
          <p:cNvSpPr txBox="1"/>
          <p:nvPr/>
        </p:nvSpPr>
        <p:spPr>
          <a:xfrm>
            <a:off x="11508330" y="2773565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1308397" y="3100840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2146257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6" name="AutoShape 136"/>
          <p:cNvSpPr/>
          <p:nvPr/>
        </p:nvSpPr>
        <p:spPr>
          <a:xfrm flipV="1">
            <a:off x="11194476" y="3052815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7" name="Group 137"/>
          <p:cNvGrpSpPr/>
          <p:nvPr/>
        </p:nvGrpSpPr>
        <p:grpSpPr>
          <a:xfrm>
            <a:off x="11308397" y="2790534"/>
            <a:ext cx="167886" cy="183730"/>
            <a:chOff x="0" y="0"/>
            <a:chExt cx="223848" cy="244974"/>
          </a:xfrm>
        </p:grpSpPr>
        <p:grpSp>
          <p:nvGrpSpPr>
            <p:cNvPr id="138" name="Group 138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1" name="TextBox 141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81500"/>
            <a:ext cx="2743200" cy="3927231"/>
          </a:xfrm>
          <a:prstGeom prst="rect">
            <a:avLst/>
          </a:prstGeom>
        </p:spPr>
      </p:pic>
      <p:cxnSp>
        <p:nvCxnSpPr>
          <p:cNvPr id="148" name="Connector: Elbow 147"/>
          <p:cNvCxnSpPr>
            <a:endCxn id="110" idx="0"/>
          </p:cNvCxnSpPr>
          <p:nvPr/>
        </p:nvCxnSpPr>
        <p:spPr>
          <a:xfrm rot="16200000" flipH="1">
            <a:off x="15874483" y="3254506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5887700" y="4765290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13563600" y="4955790"/>
            <a:ext cx="457200" cy="457200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803390"/>
            <a:ext cx="701212" cy="685800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6078200" y="4041390"/>
            <a:ext cx="457200" cy="457200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10058400" y="4955790"/>
            <a:ext cx="457200" cy="457200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4" name="Group 163"/>
          <p:cNvGrpSpPr/>
          <p:nvPr/>
        </p:nvGrpSpPr>
        <p:grpSpPr>
          <a:xfrm>
            <a:off x="6400800" y="4955790"/>
            <a:ext cx="457200" cy="457200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6" name="Group 175"/>
          <p:cNvGrpSpPr/>
          <p:nvPr/>
        </p:nvGrpSpPr>
        <p:grpSpPr>
          <a:xfrm>
            <a:off x="13944600" y="2822190"/>
            <a:ext cx="457200" cy="457200"/>
            <a:chOff x="3124200" y="1388918"/>
            <a:chExt cx="685800" cy="630382"/>
          </a:xfrm>
        </p:grpSpPr>
        <p:sp>
          <p:nvSpPr>
            <p:cNvPr id="177" name="Rectangle: Rounded Corners 17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3813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0525084" y="1560180"/>
            <a:ext cx="7537014" cy="5025567"/>
            <a:chOff x="0" y="0"/>
            <a:chExt cx="1985057" cy="13236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588" y="4025828"/>
            <a:ext cx="10447631" cy="2550393"/>
            <a:chOff x="0" y="0"/>
            <a:chExt cx="2751639" cy="6717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997318" y="284970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Submission Report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13170253" y="1560180"/>
            <a:ext cx="3392904" cy="1839684"/>
            <a:chOff x="0" y="0"/>
            <a:chExt cx="1328001" cy="720062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1328001" cy="720062"/>
            </a:xfrm>
            <a:custGeom>
              <a:avLst/>
              <a:gdLst/>
              <a:ahLst/>
              <a:cxnLst/>
              <a:rect l="l" t="t" r="r" b="b"/>
              <a:pathLst>
                <a:path w="1328001" h="720062">
                  <a:moveTo>
                    <a:pt x="0" y="0"/>
                  </a:moveTo>
                  <a:lnTo>
                    <a:pt x="1328001" y="0"/>
                  </a:lnTo>
                  <a:lnTo>
                    <a:pt x="1328001" y="720062"/>
                  </a:lnTo>
                  <a:lnTo>
                    <a:pt x="0" y="720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5" name="TextBox 1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32562" y="6919121"/>
            <a:ext cx="6129536" cy="3086100"/>
            <a:chOff x="0" y="0"/>
            <a:chExt cx="161436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14363" cy="812800"/>
            </a:xfrm>
            <a:custGeom>
              <a:avLst/>
              <a:gdLst/>
              <a:ahLst/>
              <a:cxnLst/>
              <a:rect l="l" t="t" r="r" b="b"/>
              <a:pathLst>
                <a:path w="1614363" h="812800">
                  <a:moveTo>
                    <a:pt x="1614363" y="406400"/>
                  </a:moveTo>
                  <a:lnTo>
                    <a:pt x="1207963" y="0"/>
                  </a:lnTo>
                  <a:lnTo>
                    <a:pt x="120796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07963" y="609600"/>
                  </a:lnTo>
                  <a:lnTo>
                    <a:pt x="1207963" y="812800"/>
                  </a:lnTo>
                  <a:lnTo>
                    <a:pt x="1614363" y="406400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74559"/>
              <a:ext cx="141296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r>
                <a:rPr lang="en-US" sz="2358">
                  <a:solidFill>
                    <a:srgbClr val="FFFFFF"/>
                  </a:solidFill>
                  <a:latin typeface="Helvetica World"/>
                </a:rPr>
                <a:t>Submissions will be monitored in the PC Chairs' [Submissions] Console.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4898623" y="5121774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9881" y="5223084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7" y="0"/>
                </a:lnTo>
                <a:lnTo>
                  <a:pt x="973287" y="1249050"/>
                </a:lnTo>
                <a:lnTo>
                  <a:pt x="0" y="1249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267616" y="4791136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4" name="Freeform 34"/>
          <p:cNvSpPr/>
          <p:nvPr/>
        </p:nvSpPr>
        <p:spPr>
          <a:xfrm>
            <a:off x="4359769" y="5121774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H="1" flipV="1">
            <a:off x="2868639" y="5839680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TextBox 43"/>
          <p:cNvSpPr txBox="1"/>
          <p:nvPr/>
        </p:nvSpPr>
        <p:spPr>
          <a:xfrm>
            <a:off x="14677795" y="4791136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078433" y="5494480"/>
            <a:ext cx="262893" cy="262893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7" name="AutoShape 47"/>
          <p:cNvSpPr/>
          <p:nvPr/>
        </p:nvSpPr>
        <p:spPr>
          <a:xfrm flipH="1" flipV="1">
            <a:off x="6024303" y="5848998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6466523" y="5420918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6095215" y="5491358"/>
            <a:ext cx="262893" cy="277476"/>
            <a:chOff x="0" y="0"/>
            <a:chExt cx="350524" cy="36996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4" name="AutoShape 54"/>
          <p:cNvSpPr/>
          <p:nvPr/>
        </p:nvSpPr>
        <p:spPr>
          <a:xfrm flipH="1">
            <a:off x="8362782" y="5842704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458448" y="5461777"/>
            <a:ext cx="262893" cy="26289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H="1" flipV="1">
            <a:off x="11283202" y="5842704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9" name="Group 59"/>
          <p:cNvGrpSpPr/>
          <p:nvPr/>
        </p:nvGrpSpPr>
        <p:grpSpPr>
          <a:xfrm>
            <a:off x="11450509" y="5470104"/>
            <a:ext cx="267115" cy="278873"/>
            <a:chOff x="0" y="0"/>
            <a:chExt cx="812800" cy="84857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499134" y="5499121"/>
            <a:ext cx="169864" cy="19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3" name="AutoShape 63"/>
          <p:cNvSpPr/>
          <p:nvPr/>
        </p:nvSpPr>
        <p:spPr>
          <a:xfrm flipH="1">
            <a:off x="13508922" y="5848998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4" name="Group 64"/>
          <p:cNvGrpSpPr/>
          <p:nvPr/>
        </p:nvGrpSpPr>
        <p:grpSpPr>
          <a:xfrm>
            <a:off x="13604172" y="5518856"/>
            <a:ext cx="262893" cy="277476"/>
            <a:chOff x="0" y="0"/>
            <a:chExt cx="350524" cy="369968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 flipH="1">
            <a:off x="955449" y="5839680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0" name="Group 70"/>
          <p:cNvGrpSpPr/>
          <p:nvPr/>
        </p:nvGrpSpPr>
        <p:grpSpPr>
          <a:xfrm>
            <a:off x="949462" y="5478094"/>
            <a:ext cx="262893" cy="262893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9525000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851458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48306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4822000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666377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126289" y="5522587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519982" y="5420918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331149" y="5862003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830434" y="539133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467094" y="5489883"/>
            <a:ext cx="251098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716570" y="5862003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790693" y="5398104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952790" y="5356117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97318" y="5498910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48306" y="5422479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48306" y="5864311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686800" y="1150741"/>
            <a:ext cx="933497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6333221" y="1843652"/>
            <a:ext cx="2910635" cy="1693582"/>
            <a:chOff x="0" y="0"/>
            <a:chExt cx="1048981" cy="61036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6505279" y="2330226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7073318" y="5412531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17168553" y="5058855"/>
            <a:ext cx="262893" cy="277476"/>
            <a:chOff x="0" y="0"/>
            <a:chExt cx="350524" cy="369968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6999168" y="2677790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17168553" y="2319938"/>
            <a:ext cx="262893" cy="277476"/>
            <a:chOff x="0" y="0"/>
            <a:chExt cx="350524" cy="369968"/>
          </a:xfrm>
        </p:grpSpPr>
        <p:grpSp>
          <p:nvGrpSpPr>
            <p:cNvPr id="106" name="Group 106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9" name="TextBox 109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15681286" y="3628464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2" name="Freeform 112"/>
          <p:cNvSpPr/>
          <p:nvPr/>
        </p:nvSpPr>
        <p:spPr>
          <a:xfrm>
            <a:off x="14929601" y="1946569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3" name="TextBox 113"/>
          <p:cNvSpPr txBox="1"/>
          <p:nvPr/>
        </p:nvSpPr>
        <p:spPr>
          <a:xfrm>
            <a:off x="14795114" y="1689997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4386181" y="2243604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8" name="AutoShape 118"/>
          <p:cNvSpPr/>
          <p:nvPr/>
        </p:nvSpPr>
        <p:spPr>
          <a:xfrm flipV="1">
            <a:off x="14032407" y="2673792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9" name="TextBox 119"/>
          <p:cNvSpPr txBox="1"/>
          <p:nvPr/>
        </p:nvSpPr>
        <p:spPr>
          <a:xfrm>
            <a:off x="12494100" y="1698845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14080032" y="2291471"/>
            <a:ext cx="249498" cy="273045"/>
            <a:chOff x="0" y="0"/>
            <a:chExt cx="332664" cy="364060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4" name="TextBox 124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5" name="AutoShape 125"/>
          <p:cNvSpPr/>
          <p:nvPr/>
        </p:nvSpPr>
        <p:spPr>
          <a:xfrm flipV="1">
            <a:off x="12306320" y="2680169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6" name="Group 126"/>
          <p:cNvGrpSpPr/>
          <p:nvPr/>
        </p:nvGrpSpPr>
        <p:grpSpPr>
          <a:xfrm>
            <a:off x="12196976" y="2277398"/>
            <a:ext cx="249498" cy="273045"/>
            <a:chOff x="0" y="0"/>
            <a:chExt cx="332664" cy="364060"/>
          </a:xfrm>
        </p:grpSpPr>
        <p:grpSp>
          <p:nvGrpSpPr>
            <p:cNvPr id="127" name="Group 12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0" name="TextBox 13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12494100" y="2258650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2494100" y="2756987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3" name="Freeform 133"/>
          <p:cNvSpPr/>
          <p:nvPr/>
        </p:nvSpPr>
        <p:spPr>
          <a:xfrm>
            <a:off x="11382623" y="2088546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4" name="TextBox 134"/>
          <p:cNvSpPr txBox="1"/>
          <p:nvPr/>
        </p:nvSpPr>
        <p:spPr>
          <a:xfrm>
            <a:off x="9710280" y="2270620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9413157" y="2756987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0658315" y="1698845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7" name="AutoShape 137"/>
          <p:cNvSpPr/>
          <p:nvPr/>
        </p:nvSpPr>
        <p:spPr>
          <a:xfrm flipV="1">
            <a:off x="9243856" y="2681251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9413157" y="2291471"/>
            <a:ext cx="249498" cy="273045"/>
            <a:chOff x="0" y="0"/>
            <a:chExt cx="332664" cy="364060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6" name="Slide Number Placeholder 1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47" name="Group 146"/>
          <p:cNvGrpSpPr/>
          <p:nvPr/>
        </p:nvGrpSpPr>
        <p:grpSpPr>
          <a:xfrm>
            <a:off x="16535400" y="4000500"/>
            <a:ext cx="685800" cy="630382"/>
            <a:chOff x="3124200" y="1388918"/>
            <a:chExt cx="685800" cy="630382"/>
          </a:xfrm>
        </p:grpSpPr>
        <p:sp>
          <p:nvSpPr>
            <p:cNvPr id="148" name="Rectangle: Rounded Corners 14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50" name="Connector: Elbow 149"/>
          <p:cNvCxnSpPr/>
          <p:nvPr/>
        </p:nvCxnSpPr>
        <p:spPr>
          <a:xfrm rot="16200000" flipH="1">
            <a:off x="16182005" y="2906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/>
          <p:cNvCxnSpPr/>
          <p:nvPr/>
        </p:nvCxnSpPr>
        <p:spPr>
          <a:xfrm rot="5400000">
            <a:off x="16040100" y="5029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13258800" y="2324100"/>
            <a:ext cx="685800" cy="630382"/>
            <a:chOff x="3124200" y="1388918"/>
            <a:chExt cx="685800" cy="630382"/>
          </a:xfrm>
        </p:grpSpPr>
        <p:sp>
          <p:nvSpPr>
            <p:cNvPr id="153" name="Rectangle: Rounded Corners 15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5" name="Group 154"/>
          <p:cNvGrpSpPr/>
          <p:nvPr/>
        </p:nvGrpSpPr>
        <p:grpSpPr>
          <a:xfrm>
            <a:off x="12725400" y="5524500"/>
            <a:ext cx="685800" cy="630382"/>
            <a:chOff x="3124200" y="1388918"/>
            <a:chExt cx="685800" cy="630382"/>
          </a:xfrm>
        </p:grpSpPr>
        <p:sp>
          <p:nvSpPr>
            <p:cNvPr id="156" name="Rectangle: Rounded Corners 15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8" name="Group 157"/>
          <p:cNvGrpSpPr/>
          <p:nvPr/>
        </p:nvGrpSpPr>
        <p:grpSpPr>
          <a:xfrm>
            <a:off x="7620000" y="5524500"/>
            <a:ext cx="685800" cy="630382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2133600" y="55245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4" name="Picture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5295900"/>
            <a:ext cx="1012861" cy="990600"/>
          </a:xfrm>
          <a:prstGeom prst="rect">
            <a:avLst/>
          </a:prstGeom>
        </p:spPr>
      </p:pic>
      <p:grpSp>
        <p:nvGrpSpPr>
          <p:cNvPr id="17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7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7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5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166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68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7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69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170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5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4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6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77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9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80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81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83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2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26439" y="4610436"/>
            <a:ext cx="9665689" cy="3185307"/>
            <a:chOff x="0" y="-57150"/>
            <a:chExt cx="2040185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0185" cy="708206"/>
            </a:xfrm>
            <a:custGeom>
              <a:avLst/>
              <a:gdLst/>
              <a:ahLst/>
              <a:cxnLst/>
              <a:rect l="l" t="t" r="r" b="b"/>
              <a:pathLst>
                <a:path w="2040185" h="708206">
                  <a:moveTo>
                    <a:pt x="0" y="0"/>
                  </a:moveTo>
                  <a:lnTo>
                    <a:pt x="2040185" y="0"/>
                  </a:lnTo>
                  <a:lnTo>
                    <a:pt x="2040185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7000" y="5604041"/>
            <a:ext cx="9525000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>
                <a:ea typeface="Calibri"/>
                <a:cs typeface="Calibri"/>
              </a:rPr>
              <a:t>Create 29 submissions within the [Information Technology] track</a:t>
            </a:r>
            <a:endParaRPr lang="en-US" sz="27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/>
              <a:t>Import reviewer list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/>
              <a:t>Set app's date in simulation: 14-10-2023</a:t>
            </a:r>
            <a:endParaRPr lang="en-US" sz="2700"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2.2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1" name="Group 3"/>
          <p:cNvGrpSpPr/>
          <p:nvPr/>
        </p:nvGrpSpPr>
        <p:grpSpPr>
          <a:xfrm>
            <a:off x="6324600" y="2476500"/>
            <a:ext cx="3390900" cy="433181"/>
            <a:chOff x="0" y="0"/>
            <a:chExt cx="3800310" cy="577575"/>
          </a:xfrm>
        </p:grpSpPr>
        <p:grpSp>
          <p:nvGrpSpPr>
            <p:cNvPr id="52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4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3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55" name="Group 7"/>
          <p:cNvGrpSpPr/>
          <p:nvPr/>
        </p:nvGrpSpPr>
        <p:grpSpPr>
          <a:xfrm>
            <a:off x="6324600" y="1825313"/>
            <a:ext cx="3390900" cy="433181"/>
            <a:chOff x="0" y="0"/>
            <a:chExt cx="3800310" cy="577575"/>
          </a:xfrm>
        </p:grpSpPr>
        <p:grpSp>
          <p:nvGrpSpPr>
            <p:cNvPr id="56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8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7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59" name="Group 11"/>
          <p:cNvGrpSpPr/>
          <p:nvPr/>
        </p:nvGrpSpPr>
        <p:grpSpPr>
          <a:xfrm>
            <a:off x="6324600" y="3127688"/>
            <a:ext cx="3390900" cy="433181"/>
            <a:chOff x="0" y="0"/>
            <a:chExt cx="3800310" cy="577575"/>
          </a:xfrm>
        </p:grpSpPr>
        <p:grpSp>
          <p:nvGrpSpPr>
            <p:cNvPr id="60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62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63" name="Group 15"/>
          <p:cNvGrpSpPr/>
          <p:nvPr/>
        </p:nvGrpSpPr>
        <p:grpSpPr>
          <a:xfrm>
            <a:off x="6324600" y="3778875"/>
            <a:ext cx="3390900" cy="433181"/>
            <a:chOff x="0" y="0"/>
            <a:chExt cx="3800310" cy="577575"/>
          </a:xfrm>
        </p:grpSpPr>
        <p:grpSp>
          <p:nvGrpSpPr>
            <p:cNvPr id="64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66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5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30" name="AutoShape 24"/>
          <p:cNvSpPr/>
          <p:nvPr/>
        </p:nvSpPr>
        <p:spPr>
          <a:xfrm>
            <a:off x="7739660" y="8771995"/>
            <a:ext cx="2526395" cy="1392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53126"/>
              </p:ext>
            </p:extLst>
          </p:nvPr>
        </p:nvGraphicFramePr>
        <p:xfrm>
          <a:off x="10667071" y="8079988"/>
          <a:ext cx="647699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7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9325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Phase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 Edit​​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 Edits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Deadline​​</a:t>
                      </a:r>
                      <a:endParaRPr lang="en-US" sz="2000" kern="1200" noProof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20-10-2023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C9CD9E-193D-7135-F388-C2354078E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11569"/>
              </p:ext>
            </p:extLst>
          </p:nvPr>
        </p:nvGraphicFramePr>
        <p:xfrm>
          <a:off x="762000" y="8080545"/>
          <a:ext cx="6476996" cy="141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425">
                  <a:extLst>
                    <a:ext uri="{9D8B030D-6E8A-4147-A177-3AD203B41FA5}">
                      <a16:colId xmlns:a16="http://schemas.microsoft.com/office/drawing/2014/main" val="2086665354"/>
                    </a:ext>
                  </a:extLst>
                </a:gridCol>
                <a:gridCol w="2383572">
                  <a:extLst>
                    <a:ext uri="{9D8B030D-6E8A-4147-A177-3AD203B41FA5}">
                      <a16:colId xmlns:a16="http://schemas.microsoft.com/office/drawing/2014/main" val="286056542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8059519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Phase​​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Deadline Name​​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Demo Deadline Value 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30645"/>
                  </a:ext>
                </a:extLst>
              </a:tr>
              <a:tr h="710890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Submission Deadline​​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Helvetica World"/>
                        </a:rPr>
                        <a:t>13-10-2023​​</a:t>
                      </a:r>
                      <a:endParaRPr lang="en-US">
                        <a:effectLst/>
                        <a:latin typeface="Helvetica World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34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9000" y="-190500"/>
            <a:ext cx="8998900" cy="8377976"/>
            <a:chOff x="0" y="0"/>
            <a:chExt cx="6350000" cy="59118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28700" y="2256480"/>
            <a:ext cx="891429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spc="-137">
                <a:solidFill>
                  <a:srgbClr val="E66418"/>
                </a:solidFill>
                <a:latin typeface="Muli Bold"/>
              </a:rPr>
              <a:t>Software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920" y="3848100"/>
            <a:ext cx="8708880" cy="364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82"/>
              </a:lnSpc>
            </a:pPr>
            <a:r>
              <a:rPr lang="en-US" sz="3200" spc="-150">
                <a:solidFill>
                  <a:srgbClr val="4A5662"/>
                </a:solidFill>
                <a:latin typeface="Muli"/>
              </a:rPr>
              <a:t>The Science Research Activity Support System (SRASS), was designed to meet the specific requirements of the </a:t>
            </a:r>
            <a:r>
              <a:rPr lang="en-US" sz="3200" b="1" spc="-150">
                <a:solidFill>
                  <a:srgbClr val="4A5662"/>
                </a:solidFill>
                <a:latin typeface="Muli"/>
              </a:rPr>
              <a:t>FPT University, Ho Chi Minh Campus's Research Department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. Its primary purpose is to simplify </a:t>
            </a:r>
            <a:r>
              <a:rPr lang="en-US" sz="3200" b="1" spc="-150">
                <a:solidFill>
                  <a:srgbClr val="4A5662"/>
                </a:solidFill>
                <a:latin typeface="Muli"/>
              </a:rPr>
              <a:t>scientific conference management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, with </a:t>
            </a:r>
            <a:r>
              <a:rPr lang="en-US" sz="3200" b="1" spc="-150">
                <a:solidFill>
                  <a:srgbClr val="FF0000"/>
                </a:solidFill>
                <a:latin typeface="Muli"/>
              </a:rPr>
              <a:t>the﻿ initial deployment taking place at the HCM Campus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7449800" y="9697243"/>
            <a:ext cx="609600" cy="40163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</a:rPr>
              <a:t>Desk check for submission paper is initial evaluation for suitability, compliance, plagiarism or basic requirements before formal review.</a:t>
            </a:r>
            <a:endParaRPr lang="en-US" sz="2500"/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8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</a:rPr>
              <a:t>Desk check for submission paper is initial evaluation for suitability, compliance, </a:t>
            </a:r>
            <a:r>
              <a:rPr lang="en-US" sz="2500">
                <a:solidFill>
                  <a:srgbClr val="FF0000"/>
                </a:solidFill>
                <a:latin typeface="Helvetica World"/>
              </a:rPr>
              <a:t>plagiarism</a:t>
            </a:r>
            <a:r>
              <a:rPr lang="en-US" sz="2500">
                <a:solidFill>
                  <a:srgbClr val="000000"/>
                </a:solidFill>
                <a:latin typeface="Helvetica World"/>
              </a:rPr>
              <a:t> or basic requirements before formal review.</a:t>
            </a:r>
            <a:endParaRPr lang="en-US" sz="2500"/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2296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Plagiarism checking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in the research area refers to the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process 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of using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specialized software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or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manual methods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en-US" sz="2500" b="1">
                <a:ea typeface="+mn-lt"/>
                <a:cs typeface="+mn-lt"/>
              </a:rPr>
              <a:t>compare a research document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such as a paper or thesis, with existing literature to identify and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prevent the unauthorized use of someone else's work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ideas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or words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500" b="1">
                <a:solidFill>
                  <a:srgbClr val="FF0000"/>
                </a:solidFill>
                <a:ea typeface="+mn-lt"/>
                <a:cs typeface="+mn-lt"/>
              </a:rPr>
              <a:t>WITHOUT </a:t>
            </a:r>
            <a:r>
              <a:rPr lang="en-US" sz="2500">
                <a:solidFill>
                  <a:srgbClr val="FF0000"/>
                </a:solidFill>
                <a:ea typeface="+mn-lt"/>
                <a:cs typeface="+mn-lt"/>
              </a:rPr>
              <a:t>proper citation or attribution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. This helps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ensure 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the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originality and integrity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of research output.</a:t>
            </a:r>
            <a:endParaRPr lang="en-US" sz="2500">
              <a:ea typeface="+mn-lt"/>
              <a:cs typeface="+mn-l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Plagiarism Checking</a:t>
            </a:r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807720" y="47855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807720" y="38466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807720" y="57244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807720" y="66633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012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7064170"/>
            <a:ext cx="3237421" cy="2946605"/>
            <a:chOff x="0" y="0"/>
            <a:chExt cx="852654" cy="776061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776061"/>
            </a:xfrm>
            <a:custGeom>
              <a:avLst/>
              <a:gdLst/>
              <a:ahLst/>
              <a:cxnLst/>
              <a:rect l="l" t="t" r="r" b="b"/>
              <a:pathLst>
                <a:path w="852654" h="776061">
                  <a:moveTo>
                    <a:pt x="0" y="0"/>
                  </a:moveTo>
                  <a:lnTo>
                    <a:pt x="852654" y="0"/>
                  </a:lnTo>
                  <a:lnTo>
                    <a:pt x="852654" y="776061"/>
                  </a:lnTo>
                  <a:lnTo>
                    <a:pt x="0" y="776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094713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PC Chairs' [Submissions] Console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tracks both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 passing Preliminary Assessment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Desk Rejected 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20200" y="4585295"/>
            <a:ext cx="88748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67" name="Connector: Elbow 166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70" name="Rectangle: Rounded Corners 1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2" name="Group 171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73" name="Rectangle: Rounded Corners 1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5" name="Group 174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76" name="Rectangle: Rounded Corners 1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8" name="Group 177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79" name="Rectangle: Rounded Corners 1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sp>
        <p:nvSpPr>
          <p:cNvPr id="182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8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4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0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5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5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54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56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5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8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60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61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3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2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8518622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8137622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5912"/>
              </a:lnSpc>
              <a:buFont typeface="Arial"/>
              <a:buChar char="•"/>
            </a:pPr>
            <a:r>
              <a:rPr lang="en-US" sz="2700"/>
              <a:t>Perform desk checking on 29 papers, resulting in the desk rejection of 2 papers.</a:t>
            </a:r>
            <a:endParaRPr lang="en-US" sz="2700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Preliminary Assessment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2.3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0" name="Group 3"/>
          <p:cNvGrpSpPr/>
          <p:nvPr/>
        </p:nvGrpSpPr>
        <p:grpSpPr>
          <a:xfrm>
            <a:off x="6324600" y="2476500"/>
            <a:ext cx="3390900" cy="433181"/>
            <a:chOff x="0" y="0"/>
            <a:chExt cx="3800310" cy="577575"/>
          </a:xfrm>
        </p:grpSpPr>
        <p:grpSp>
          <p:nvGrpSpPr>
            <p:cNvPr id="36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8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7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39" name="Group 7"/>
          <p:cNvGrpSpPr/>
          <p:nvPr/>
        </p:nvGrpSpPr>
        <p:grpSpPr>
          <a:xfrm>
            <a:off x="6324600" y="1825313"/>
            <a:ext cx="3390900" cy="433181"/>
            <a:chOff x="0" y="0"/>
            <a:chExt cx="3800310" cy="577575"/>
          </a:xfrm>
        </p:grpSpPr>
        <p:grpSp>
          <p:nvGrpSpPr>
            <p:cNvPr id="40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1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43" name="Group 11"/>
          <p:cNvGrpSpPr/>
          <p:nvPr/>
        </p:nvGrpSpPr>
        <p:grpSpPr>
          <a:xfrm>
            <a:off x="6324600" y="3127688"/>
            <a:ext cx="3390900" cy="433181"/>
            <a:chOff x="0" y="0"/>
            <a:chExt cx="3800310" cy="577575"/>
          </a:xfrm>
        </p:grpSpPr>
        <p:grpSp>
          <p:nvGrpSpPr>
            <p:cNvPr id="44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6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47" name="Group 15"/>
          <p:cNvGrpSpPr/>
          <p:nvPr/>
        </p:nvGrpSpPr>
        <p:grpSpPr>
          <a:xfrm>
            <a:off x="6324600" y="3778875"/>
            <a:ext cx="3390900" cy="433181"/>
            <a:chOff x="0" y="0"/>
            <a:chExt cx="3800310" cy="577575"/>
          </a:xfrm>
        </p:grpSpPr>
        <p:grpSp>
          <p:nvGrpSpPr>
            <p:cNvPr id="48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0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9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3" name="AutoShape 24">
            <a:extLst>
              <a:ext uri="{FF2B5EF4-FFF2-40B4-BE49-F238E27FC236}">
                <a16:creationId xmlns:a16="http://schemas.microsoft.com/office/drawing/2014/main" id="{DC3BA59B-07EA-1693-B167-80401EA199AB}"/>
              </a:ext>
            </a:extLst>
          </p:cNvPr>
          <p:cNvSpPr/>
          <p:nvPr/>
        </p:nvSpPr>
        <p:spPr>
          <a:xfrm>
            <a:off x="7739660" y="8771995"/>
            <a:ext cx="2526395" cy="1392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0DE842-3558-2FFE-F4E9-5DDE56C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48003"/>
              </p:ext>
            </p:extLst>
          </p:nvPr>
        </p:nvGraphicFramePr>
        <p:xfrm>
          <a:off x="10667071" y="8079988"/>
          <a:ext cx="647699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7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9325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Phase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Preliminary Assessment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3-11-2023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AAAB2D-4A66-0515-6F90-13DEEB0FB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81858"/>
              </p:ext>
            </p:extLst>
          </p:nvPr>
        </p:nvGraphicFramePr>
        <p:xfrm>
          <a:off x="762000" y="8080545"/>
          <a:ext cx="6476997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426">
                  <a:extLst>
                    <a:ext uri="{9D8B030D-6E8A-4147-A177-3AD203B41FA5}">
                      <a16:colId xmlns:a16="http://schemas.microsoft.com/office/drawing/2014/main" val="2086665354"/>
                    </a:ext>
                  </a:extLst>
                </a:gridCol>
                <a:gridCol w="2383572">
                  <a:extLst>
                    <a:ext uri="{9D8B030D-6E8A-4147-A177-3AD203B41FA5}">
                      <a16:colId xmlns:a16="http://schemas.microsoft.com/office/drawing/2014/main" val="286056542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8059519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Phase​​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Deadline Name​​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Demo Deadline Value 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3064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 Edit​​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Submission Edits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Deadline​​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Helvetica World"/>
                        </a:rPr>
                        <a:t>20-10-2023​​</a:t>
                      </a:r>
                      <a:endParaRPr lang="en-US">
                        <a:effectLst/>
                        <a:latin typeface="Helvetica World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34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2702145" y="8161847"/>
            <a:ext cx="3819866" cy="1953719"/>
            <a:chOff x="0" y="0"/>
            <a:chExt cx="1006055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06055" cy="514560"/>
            </a:xfrm>
            <a:custGeom>
              <a:avLst/>
              <a:gdLst/>
              <a:ahLst/>
              <a:cxnLst/>
              <a:rect l="l" t="t" r="r" b="b"/>
              <a:pathLst>
                <a:path w="1006055" h="514560">
                  <a:moveTo>
                    <a:pt x="0" y="0"/>
                  </a:moveTo>
                  <a:lnTo>
                    <a:pt x="1006055" y="0"/>
                  </a:lnTo>
                  <a:lnTo>
                    <a:pt x="1006055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09601" y="1257300"/>
            <a:ext cx="16459199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Each submission passing the Preliminary Assessment (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excluding Desk Rejected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) can be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appointed to multiple reviewers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for evaluation.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Reviewers Assignment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86800" y="4585295"/>
            <a:ext cx="94082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2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776558"/>
            <a:ext cx="10294225" cy="2732103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0291350" cy="140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lear Sans"/>
              </a:rPr>
              <a:t>Performing assigning reviewers to 26 papers, with 3 reviewers for each paper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Reviewers Assignment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40379" y="2472498"/>
            <a:ext cx="3489421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9" y="1821310"/>
            <a:ext cx="3489421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9" y="3123686"/>
            <a:ext cx="3489421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40379" y="3774873"/>
            <a:ext cx="3489421" cy="433181"/>
            <a:chOff x="0" y="0"/>
            <a:chExt cx="3800310" cy="5775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2.3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11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the track progresses to the [Awaiting Submission Review] phase, reviewers can begin reviewing their assigned submissions.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[Awaiting Submission Review] Phase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991600" y="4585295"/>
            <a:ext cx="9103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920144" y="8161847"/>
            <a:ext cx="3782744" cy="1953719"/>
            <a:chOff x="0" y="0"/>
            <a:chExt cx="996278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996278" cy="514560"/>
            </a:xfrm>
            <a:custGeom>
              <a:avLst/>
              <a:gdLst/>
              <a:ahLst/>
              <a:cxnLst/>
              <a:rect l="l" t="t" r="r" b="b"/>
              <a:pathLst>
                <a:path w="996278" h="514560">
                  <a:moveTo>
                    <a:pt x="0" y="0"/>
                  </a:moveTo>
                  <a:lnTo>
                    <a:pt x="996278" y="0"/>
                  </a:lnTo>
                  <a:lnTo>
                    <a:pt x="996278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38700"/>
            <a:ext cx="5765734" cy="4800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2056607" y="1619040"/>
            <a:ext cx="5071614" cy="3381676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62209" y="3278161"/>
            <a:ext cx="7030152" cy="1716145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947997" y="3749489"/>
            <a:ext cx="2685684" cy="1244818"/>
            <a:chOff x="0" y="0"/>
            <a:chExt cx="1051191" cy="487228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51191" cy="487228"/>
            </a:xfrm>
            <a:custGeom>
              <a:avLst/>
              <a:gdLst/>
              <a:ahLst/>
              <a:cxnLst/>
              <a:rect l="l" t="t" r="r" b="b"/>
              <a:pathLst>
                <a:path w="1051191" h="487228">
                  <a:moveTo>
                    <a:pt x="0" y="0"/>
                  </a:moveTo>
                  <a:lnTo>
                    <a:pt x="1051191" y="0"/>
                  </a:lnTo>
                  <a:lnTo>
                    <a:pt x="1051191" y="487228"/>
                  </a:lnTo>
                  <a:lnTo>
                    <a:pt x="0" y="487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[Reviewer] Submit Review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8400" y="5448300"/>
            <a:ext cx="10591800" cy="2816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/>
              <a:t>Reviewers</a:t>
            </a:r>
            <a:r>
              <a:rPr lang="en-US" sz="2800"/>
              <a:t> </a:t>
            </a:r>
            <a:r>
              <a:rPr lang="en-US" sz="2800" b="1"/>
              <a:t>access their assigned submissions</a:t>
            </a:r>
            <a:r>
              <a:rPr lang="en-US" sz="2800"/>
              <a:t>, </a:t>
            </a:r>
            <a:r>
              <a:rPr lang="en-US" sz="2800" b="1"/>
              <a:t>evaluate each paper according to predefined criteria</a:t>
            </a:r>
            <a:r>
              <a:rPr lang="en-US" sz="2800"/>
              <a:t>, </a:t>
            </a:r>
            <a:r>
              <a:rPr lang="en-US" sz="2800" b="1"/>
              <a:t>offer suggestions to the PC Chairs</a:t>
            </a:r>
            <a:r>
              <a:rPr lang="en-US" sz="2800"/>
              <a:t>, and</a:t>
            </a:r>
            <a:r>
              <a:rPr lang="en-US" sz="2800" b="1"/>
              <a:t> provide comments to the authors of the submissions</a:t>
            </a:r>
            <a:r>
              <a:rPr lang="en-US" sz="2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Each reviewer's review activity</a:t>
            </a:r>
            <a:r>
              <a:rPr lang="en-US" sz="2800"/>
              <a:t> is treated as an </a:t>
            </a:r>
            <a:r>
              <a:rPr lang="en-US" sz="2800" b="1">
                <a:solidFill>
                  <a:srgbClr val="FF0000"/>
                </a:solidFill>
              </a:rPr>
              <a:t>INDEPENDENT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 b="1">
                <a:solidFill>
                  <a:srgbClr val="FF0000"/>
                </a:solidFill>
              </a:rPr>
              <a:t>assessment</a:t>
            </a:r>
            <a:r>
              <a:rPr lang="en-US" sz="2800"/>
              <a:t>, with </a:t>
            </a:r>
            <a:r>
              <a:rPr lang="en-US" sz="2800" b="1"/>
              <a:t>NO support for discussion or sharing of reviews among reviewers</a:t>
            </a:r>
            <a:r>
              <a:rPr lang="en-US" sz="2800"/>
              <a:t> during the review process.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99537" y="4015617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034817" y="4083788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845991" y="3796604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7908000" y="4015617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6904628" y="4498692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850942" y="3796604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045797" y="4266409"/>
            <a:ext cx="176899" cy="176899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9028056" y="4504962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9325624" y="4220381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075773" y="4264308"/>
            <a:ext cx="176899" cy="188214"/>
            <a:chOff x="0" y="0"/>
            <a:chExt cx="235866" cy="250953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10601606" y="4500727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10665979" y="4244403"/>
            <a:ext cx="176899" cy="176899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2566740" y="4500727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2679320" y="4250007"/>
            <a:ext cx="179740" cy="189154"/>
            <a:chOff x="0" y="0"/>
            <a:chExt cx="812800" cy="85537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2716030" y="4269710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4064415" y="4504962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4128508" y="4282811"/>
            <a:ext cx="176899" cy="188214"/>
            <a:chOff x="0" y="0"/>
            <a:chExt cx="235866" cy="250953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5617253" y="4498692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5613224" y="4255383"/>
            <a:ext cx="176899" cy="176899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42367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949116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814315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974336" y="3817373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460105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077999" y="4285500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342913" y="4220381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215848" y="4517185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916286" y="4200476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671797" y="4263494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839668" y="4517185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908228" y="4205029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363091" y="4170901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645426" y="4269567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814315" y="4221432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518738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134600" y="1349941"/>
            <a:ext cx="69664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9235925" y="1809787"/>
            <a:ext cx="1958550" cy="113960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9351702" y="2140672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62876" y="4208328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6526960" y="3973279"/>
            <a:ext cx="176899" cy="186712"/>
            <a:chOff x="0" y="0"/>
            <a:chExt cx="235866" cy="248950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6412981" y="2368136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6526960" y="2130277"/>
            <a:ext cx="176899" cy="186712"/>
            <a:chOff x="0" y="0"/>
            <a:chExt cx="235866" cy="248950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526186" y="301424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20382" y="187903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929886" y="1709865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654717" y="2075975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416665" y="2368384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3381546" y="171581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448711" y="2111122"/>
            <a:ext cx="167886" cy="183730"/>
            <a:chOff x="0" y="0"/>
            <a:chExt cx="223848" cy="244974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3255190" y="2372674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3181614" y="2101652"/>
            <a:ext cx="167886" cy="183730"/>
            <a:chOff x="0" y="0"/>
            <a:chExt cx="223848" cy="244974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3381546" y="2086099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3381546" y="2421428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2633640" y="1974575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11508330" y="2094153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1308397" y="2421428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2146257" y="171581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11194476" y="2373403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11308397" y="2111122"/>
            <a:ext cx="167886" cy="183730"/>
            <a:chOff x="0" y="0"/>
            <a:chExt cx="223848" cy="244974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61" name="Slide Number Placeholder 1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3" name="TextBox 110"/>
          <p:cNvSpPr txBox="1"/>
          <p:nvPr/>
        </p:nvSpPr>
        <p:spPr>
          <a:xfrm>
            <a:off x="15526186" y="301424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cxnSp>
        <p:nvCxnSpPr>
          <p:cNvPr id="164" name="Connector: Elbow 163"/>
          <p:cNvCxnSpPr>
            <a:endCxn id="163" idx="0"/>
          </p:cNvCxnSpPr>
          <p:nvPr/>
        </p:nvCxnSpPr>
        <p:spPr>
          <a:xfrm rot="16200000" flipH="1">
            <a:off x="15874483" y="2575094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/>
          <p:cNvCxnSpPr/>
          <p:nvPr/>
        </p:nvCxnSpPr>
        <p:spPr>
          <a:xfrm rot="5400000">
            <a:off x="15887700" y="4085878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13563600" y="4276378"/>
            <a:ext cx="457200" cy="457200"/>
            <a:chOff x="3124200" y="1388918"/>
            <a:chExt cx="685800" cy="630382"/>
          </a:xfrm>
        </p:grpSpPr>
        <p:sp>
          <p:nvSpPr>
            <p:cNvPr id="167" name="Rectangle: Rounded Corners 16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9" name="Group 168"/>
          <p:cNvGrpSpPr/>
          <p:nvPr/>
        </p:nvGrpSpPr>
        <p:grpSpPr>
          <a:xfrm>
            <a:off x="16078200" y="3361978"/>
            <a:ext cx="457200" cy="457200"/>
            <a:chOff x="3124200" y="1388918"/>
            <a:chExt cx="685800" cy="630382"/>
          </a:xfrm>
        </p:grpSpPr>
        <p:sp>
          <p:nvSpPr>
            <p:cNvPr id="170" name="Rectangle: Rounded Corners 1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2" name="Group 171"/>
          <p:cNvGrpSpPr/>
          <p:nvPr/>
        </p:nvGrpSpPr>
        <p:grpSpPr>
          <a:xfrm>
            <a:off x="10058400" y="4276378"/>
            <a:ext cx="457200" cy="457200"/>
            <a:chOff x="3124200" y="1388918"/>
            <a:chExt cx="685800" cy="630382"/>
          </a:xfrm>
        </p:grpSpPr>
        <p:sp>
          <p:nvSpPr>
            <p:cNvPr id="173" name="Rectangle: Rounded Corners 1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5" name="Group 174"/>
          <p:cNvGrpSpPr/>
          <p:nvPr/>
        </p:nvGrpSpPr>
        <p:grpSpPr>
          <a:xfrm>
            <a:off x="6400800" y="4276378"/>
            <a:ext cx="457200" cy="457200"/>
            <a:chOff x="3124200" y="1388918"/>
            <a:chExt cx="685800" cy="630382"/>
          </a:xfrm>
        </p:grpSpPr>
        <p:sp>
          <p:nvSpPr>
            <p:cNvPr id="176" name="Rectangle: Rounded Corners 1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8" name="Group 177"/>
          <p:cNvGrpSpPr/>
          <p:nvPr/>
        </p:nvGrpSpPr>
        <p:grpSpPr>
          <a:xfrm>
            <a:off x="13944600" y="2142778"/>
            <a:ext cx="457200" cy="457200"/>
            <a:chOff x="3124200" y="1388918"/>
            <a:chExt cx="685800" cy="630382"/>
          </a:xfrm>
        </p:grpSpPr>
        <p:sp>
          <p:nvSpPr>
            <p:cNvPr id="179" name="Rectangle: Rounded Corners 1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123978"/>
            <a:ext cx="701212" cy="685800"/>
          </a:xfrm>
          <a:prstGeom prst="rect">
            <a:avLst/>
          </a:prstGeom>
        </p:spPr>
      </p:pic>
      <p:grpSp>
        <p:nvGrpSpPr>
          <p:cNvPr id="18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9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06" name="Group 13"/>
          <p:cNvGrpSpPr/>
          <p:nvPr/>
        </p:nvGrpSpPr>
        <p:grpSpPr>
          <a:xfrm>
            <a:off x="990600" y="2441888"/>
            <a:ext cx="3489421" cy="433181"/>
            <a:chOff x="0" y="0"/>
            <a:chExt cx="3800310" cy="577575"/>
          </a:xfrm>
        </p:grpSpPr>
        <p:grpSp>
          <p:nvGrpSpPr>
            <p:cNvPr id="207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09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08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210" name="Group 17"/>
          <p:cNvGrpSpPr/>
          <p:nvPr/>
        </p:nvGrpSpPr>
        <p:grpSpPr>
          <a:xfrm>
            <a:off x="990600" y="1790700"/>
            <a:ext cx="3489421" cy="433181"/>
            <a:chOff x="0" y="0"/>
            <a:chExt cx="3800310" cy="577575"/>
          </a:xfrm>
        </p:grpSpPr>
        <p:grpSp>
          <p:nvGrpSpPr>
            <p:cNvPr id="211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13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12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4" name="Group 21"/>
          <p:cNvGrpSpPr/>
          <p:nvPr/>
        </p:nvGrpSpPr>
        <p:grpSpPr>
          <a:xfrm>
            <a:off x="990600" y="3093076"/>
            <a:ext cx="3489421" cy="433181"/>
            <a:chOff x="0" y="0"/>
            <a:chExt cx="3800310" cy="577575"/>
          </a:xfrm>
        </p:grpSpPr>
        <p:grpSp>
          <p:nvGrpSpPr>
            <p:cNvPr id="215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17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16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18" name="Group 25"/>
          <p:cNvGrpSpPr/>
          <p:nvPr/>
        </p:nvGrpSpPr>
        <p:grpSpPr>
          <a:xfrm>
            <a:off x="990600" y="3744263"/>
            <a:ext cx="3489421" cy="433181"/>
            <a:chOff x="0" y="0"/>
            <a:chExt cx="3800310" cy="577575"/>
          </a:xfrm>
        </p:grpSpPr>
        <p:grpSp>
          <p:nvGrpSpPr>
            <p:cNvPr id="219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21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20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7938446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7818412" cy="14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4-11-2023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reviews for 25 papers.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47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67154"/>
              </p:ext>
            </p:extLst>
          </p:nvPr>
        </p:nvGraphicFramePr>
        <p:xfrm>
          <a:off x="533400" y="7886700"/>
          <a:ext cx="6476997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02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606596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3-11-2023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13427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latin typeface="Calibri"/>
                        </a:rPr>
                        <a:t>Awaiting Submission Review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latin typeface="Calibri"/>
                        </a:rPr>
                        <a:t>Review Submission Deadline</a:t>
                      </a:r>
                      <a:endParaRPr lang="en-US" sz="20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2" name="Thought Bubble: Cloud 5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2.4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3" name="Group 13"/>
          <p:cNvGrpSpPr/>
          <p:nvPr/>
        </p:nvGrpSpPr>
        <p:grpSpPr>
          <a:xfrm>
            <a:off x="6340379" y="2472498"/>
            <a:ext cx="3489421" cy="433181"/>
            <a:chOff x="0" y="0"/>
            <a:chExt cx="3800310" cy="577575"/>
          </a:xfrm>
        </p:grpSpPr>
        <p:grpSp>
          <p:nvGrpSpPr>
            <p:cNvPr id="3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6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35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37" name="Group 17"/>
          <p:cNvGrpSpPr/>
          <p:nvPr/>
        </p:nvGrpSpPr>
        <p:grpSpPr>
          <a:xfrm>
            <a:off x="6340379" y="1821310"/>
            <a:ext cx="3489421" cy="433181"/>
            <a:chOff x="0" y="0"/>
            <a:chExt cx="3800310" cy="577575"/>
          </a:xfrm>
        </p:grpSpPr>
        <p:grpSp>
          <p:nvGrpSpPr>
            <p:cNvPr id="3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1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9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42" name="Group 21"/>
          <p:cNvGrpSpPr/>
          <p:nvPr/>
        </p:nvGrpSpPr>
        <p:grpSpPr>
          <a:xfrm>
            <a:off x="6340379" y="3123686"/>
            <a:ext cx="3489421" cy="433181"/>
            <a:chOff x="0" y="0"/>
            <a:chExt cx="3800310" cy="577575"/>
          </a:xfrm>
        </p:grpSpPr>
        <p:grpSp>
          <p:nvGrpSpPr>
            <p:cNvPr id="43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5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46" name="Group 25"/>
          <p:cNvGrpSpPr/>
          <p:nvPr/>
        </p:nvGrpSpPr>
        <p:grpSpPr>
          <a:xfrm>
            <a:off x="6340379" y="3774873"/>
            <a:ext cx="3489421" cy="433181"/>
            <a:chOff x="0" y="0"/>
            <a:chExt cx="3800310" cy="577575"/>
          </a:xfrm>
        </p:grpSpPr>
        <p:grpSp>
          <p:nvGrpSpPr>
            <p:cNvPr id="50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6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" name="TextBox 2"/>
          <p:cNvSpPr txBox="1"/>
          <p:nvPr/>
        </p:nvSpPr>
        <p:spPr>
          <a:xfrm>
            <a:off x="1028700" y="542925"/>
            <a:ext cx="1244691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78">
                <a:solidFill>
                  <a:srgbClr val="E66418"/>
                </a:solidFill>
                <a:latin typeface="Muli Bold"/>
              </a:rPr>
              <a:t>Conference Management (Scoping of FPT University)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29921"/>
            <a:ext cx="12808720" cy="739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Input Conference Plan</a:t>
            </a:r>
            <a:endParaRPr lang="en-US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Configure Conference Preferences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Initiate a Call for Research Papers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Appoint Paper Reviewers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Finalize Paper Decisions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Communicate Decision Results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Request for Camera Readies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Request Presentation Materials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Produce Reports</a:t>
            </a:r>
            <a:endParaRPr lang="en-US" sz="360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31" y="3987989"/>
            <a:ext cx="7467885" cy="49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4471209" y="8161847"/>
            <a:ext cx="4069136" cy="1953719"/>
            <a:chOff x="0" y="0"/>
            <a:chExt cx="1071707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71707" cy="514560"/>
            </a:xfrm>
            <a:custGeom>
              <a:avLst/>
              <a:gdLst/>
              <a:ahLst/>
              <a:cxnLst/>
              <a:rect l="l" t="t" r="r" b="b"/>
              <a:pathLst>
                <a:path w="1071707" h="514560">
                  <a:moveTo>
                    <a:pt x="0" y="0"/>
                  </a:moveTo>
                  <a:lnTo>
                    <a:pt x="1071707" y="0"/>
                  </a:lnTo>
                  <a:lnTo>
                    <a:pt x="1071707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11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[Review Submission Deadline] marks the end of paper review, and the track then advances to the [Last Decision-Making] phase, where PC Chairs will decide on each submission.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[Last Decision-Making] Phase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534400" y="4585295"/>
            <a:ext cx="95606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2043797" y="8161847"/>
            <a:ext cx="4057994" cy="1953719"/>
            <a:chOff x="0" y="0"/>
            <a:chExt cx="1068772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68772" cy="514560"/>
            </a:xfrm>
            <a:custGeom>
              <a:avLst/>
              <a:gdLst/>
              <a:ahLst/>
              <a:cxnLst/>
              <a:rect l="l" t="t" r="r" b="b"/>
              <a:pathLst>
                <a:path w="1068772" h="514560">
                  <a:moveTo>
                    <a:pt x="0" y="0"/>
                  </a:moveTo>
                  <a:lnTo>
                    <a:pt x="1068772" y="0"/>
                  </a:lnTo>
                  <a:lnTo>
                    <a:pt x="1068772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52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Based on reviewer evaluations, the PC Chairs will determine the paper status as Reject, Accept, or Revision.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Decide on Paper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B421AEF-EE21-341E-2431-575659DB2032}"/>
              </a:ext>
            </a:extLst>
          </p:cNvPr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7296F20-2614-8B09-988E-58B0462494B0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5BCDD69-9C50-6BFD-BBAE-A576BCB7D077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E75494EF-F3D1-D861-43F8-B855F03890EB}"/>
                </a:ext>
              </a:extLst>
            </p:cNvPr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D1F80716-5576-4575-D26C-FE6756C0D0AC}"/>
              </a:ext>
            </a:extLst>
          </p:cNvPr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32EBCA-54BC-9E1C-1E00-29F6A7874252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BEC56C3B-3BA0-8C4B-F964-6CC71C7DCCEE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6256EC6-0E05-D1EE-4A71-D6D71D0D816C}"/>
                </a:ext>
              </a:extLst>
            </p:cNvPr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DC5F3A8C-0CBD-DFA5-2FF5-EB081366956B}"/>
              </a:ext>
            </a:extLst>
          </p:cNvPr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BA09952-98AF-C040-19CD-00E7742AD53D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900A5D12-012B-1987-FD2F-37809D952ED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0B7B93-51C1-576C-78FC-EDF9066099CB}"/>
                </a:ext>
              </a:extLst>
            </p:cNvPr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59667728-5D45-54BD-A4D4-961A9D7C4690}"/>
              </a:ext>
            </a:extLst>
          </p:cNvPr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E37A1474-D0F6-E467-14D8-F1C2994D8912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2A51977-8521-6CC5-A5E1-97E461687E67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53BC6D41-454E-93F4-87A0-A395CC1020F7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63133" y="8161847"/>
            <a:ext cx="2920320" cy="1953719"/>
            <a:chOff x="0" y="0"/>
            <a:chExt cx="769138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769138" cy="514560"/>
            </a:xfrm>
            <a:custGeom>
              <a:avLst/>
              <a:gdLst/>
              <a:ahLst/>
              <a:cxnLst/>
              <a:rect l="l" t="t" r="r" b="b"/>
              <a:pathLst>
                <a:path w="769138" h="514560">
                  <a:moveTo>
                    <a:pt x="0" y="0"/>
                  </a:moveTo>
                  <a:lnTo>
                    <a:pt x="769138" y="0"/>
                  </a:lnTo>
                  <a:lnTo>
                    <a:pt x="769138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53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PC Chairs communicate the paper decision outcome to authors after approval.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Authors Notification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724900"/>
            <a:ext cx="1143000" cy="1117879"/>
          </a:xfrm>
          <a:prstGeom prst="rect">
            <a:avLst/>
          </a:prstGeom>
        </p:spPr>
      </p:pic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7" name="Rectangle: Rounded Corners 14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cxnSp>
        <p:nvCxnSpPr>
          <p:cNvPr id="149" name="Connector: Elbow 148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2" name="Rectangle: Rounded Corners 15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4" name="Group 153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7" name="Group 156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8" name="Rectangle: Rounded Corners 1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0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3" name="Rectangle: Rounded Corners 16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0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7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4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6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8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180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1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3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82" name="TextBox 19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Notified Statuses State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Picture 6" descr="A diagram of a project&#10;&#10;Description automatically generated">
            <a:extLst>
              <a:ext uri="{FF2B5EF4-FFF2-40B4-BE49-F238E27FC236}">
                <a16:creationId xmlns:a16="http://schemas.microsoft.com/office/drawing/2014/main" id="{99F6B298-B857-42D5-7D93-478C6314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8" y="2077805"/>
            <a:ext cx="15632722" cy="67116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443703"/>
            <a:ext cx="9908617" cy="297472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6233" y="4682641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092699"/>
            <a:ext cx="9908899" cy="2920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16-11-2023</a:t>
            </a:r>
            <a:endParaRPr lang="en-US" sz="2650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Decide on 25 papers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ea typeface="+mn-lt"/>
                <a:cs typeface="+mn-lt"/>
              </a:rPr>
              <a:t>Set up sample templates for notification for the [SRC] conference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40378" y="3774873"/>
            <a:ext cx="3413222" cy="433181"/>
            <a:chOff x="0" y="0"/>
            <a:chExt cx="3800310" cy="5775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9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34664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Awaiting Submission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Review Submission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08830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Last Decision-Making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Last Decision-Making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24-11-2023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7" name="Thought Bubble: Cloud 46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2.5</a:t>
            </a:r>
          </a:p>
        </p:txBody>
      </p:sp>
      <p:grpSp>
        <p:nvGrpSpPr>
          <p:cNvPr id="4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4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81989" y="4540134"/>
            <a:ext cx="12203873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E66418"/>
                </a:solidFill>
                <a:latin typeface="Klein Bold"/>
              </a:rPr>
              <a:t>Flow 3:</a:t>
            </a: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 </a:t>
            </a:r>
          </a:p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Prepare Conference Proceeding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9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0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1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2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1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58039" y="5225166"/>
            <a:ext cx="1329879" cy="6961507"/>
          </a:xfrm>
          <a:custGeom>
            <a:avLst/>
            <a:gdLst/>
            <a:ahLst/>
            <a:cxnLst/>
            <a:rect l="l" t="t" r="r" b="b"/>
            <a:pathLst>
              <a:path w="1329879" h="6961507">
                <a:moveTo>
                  <a:pt x="0" y="0"/>
                </a:moveTo>
                <a:lnTo>
                  <a:pt x="1329878" y="0"/>
                </a:lnTo>
                <a:lnTo>
                  <a:pt x="1329878" y="6961507"/>
                </a:lnTo>
                <a:lnTo>
                  <a:pt x="0" y="696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3: Prepare Conference Proceeding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TextBox 3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76" name="Freeform 7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8" name="AutoShape 7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85" name="Group 8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8" name="TextBox 8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91" name="AutoShape 9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2" name="Group 9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93" name="Group 9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6" name="TextBox 9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990600" y="1523894"/>
            <a:ext cx="16012177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Following flow 2, </a:t>
            </a:r>
            <a:r>
              <a:rPr lang="en-US" sz="3200" b="1"/>
              <a:t>Conference Proceeding Preparation</a:t>
            </a:r>
            <a:r>
              <a:rPr lang="en-US" sz="3200"/>
              <a:t> involves </a:t>
            </a:r>
            <a:r>
              <a:rPr lang="en-US" sz="3200" b="1"/>
              <a:t>crafting manuscripts</a:t>
            </a:r>
            <a:r>
              <a:rPr lang="en-US" sz="3200"/>
              <a:t> (a list of submissions) </a:t>
            </a:r>
            <a:r>
              <a:rPr lang="en-US" sz="3200" b="1"/>
              <a:t>expected to appear in the conference proceeding</a:t>
            </a:r>
            <a:r>
              <a:rPr lang="en-US" sz="3200"/>
              <a:t>.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Conference Management Tasks include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/>
              <a:t>Request Camera Ready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/>
              <a:t>Request Presentation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>
                <a:ea typeface="Calibri"/>
                <a:cs typeface="Calibri"/>
              </a:rPr>
              <a:t>Produce Reports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02" name="Rectangle: Rounded Corners 10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4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5" name="Group 104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06" name="Rectangle: Rounded Corners 10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2" name="Group 111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13" name="Rectangle: Rounded Corners 11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5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1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1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1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9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0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11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52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/>
              </a:rPr>
              <a:t>After informing the author, the results will update the Notified Status and proceed to the request camera-ready step.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Update Notified Status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TextBox 62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4" name="AutoShape 74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5" name="Group 75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2" name="Group 82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6" name="TextBox 8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9" name="Freeform 89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0" name="TextBox 90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91" name="AutoShape 91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7" name="Group 97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4" name="AutoShape 104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5" name="Group 105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6" name="Group 106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9" name="TextBox 109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8819615" y="5070996"/>
            <a:ext cx="3405648" cy="1930210"/>
            <a:chOff x="0" y="0"/>
            <a:chExt cx="896961" cy="50836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896961" cy="508368"/>
            </a:xfrm>
            <a:custGeom>
              <a:avLst/>
              <a:gdLst/>
              <a:ahLst/>
              <a:cxnLst/>
              <a:rect l="l" t="t" r="r" b="b"/>
              <a:pathLst>
                <a:path w="896961" h="508368">
                  <a:moveTo>
                    <a:pt x="0" y="0"/>
                  </a:moveTo>
                  <a:lnTo>
                    <a:pt x="896961" y="0"/>
                  </a:lnTo>
                  <a:lnTo>
                    <a:pt x="896961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32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34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35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1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PC Chairs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i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nitiate camera-ready requests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for particular submissions. By default,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accepted 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requested for camera-ready submission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Camera Ready Request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09" name="Group 109"/>
          <p:cNvGrpSpPr/>
          <p:nvPr/>
        </p:nvGrpSpPr>
        <p:grpSpPr>
          <a:xfrm>
            <a:off x="10674059" y="5070996"/>
            <a:ext cx="4423129" cy="1930210"/>
            <a:chOff x="0" y="0"/>
            <a:chExt cx="1164939" cy="50836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164939" cy="508368"/>
            </a:xfrm>
            <a:custGeom>
              <a:avLst/>
              <a:gdLst/>
              <a:ahLst/>
              <a:cxnLst/>
              <a:rect l="l" t="t" r="r" b="b"/>
              <a:pathLst>
                <a:path w="1164939" h="508368">
                  <a:moveTo>
                    <a:pt x="0" y="0"/>
                  </a:moveTo>
                  <a:lnTo>
                    <a:pt x="1164939" y="0"/>
                  </a:lnTo>
                  <a:lnTo>
                    <a:pt x="1164939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1" name="TextBox 1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2" name="TextBox 11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32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8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9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0100F69-3241-629A-C534-8C86884CCB73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AB1DF71E-2432-DBB1-8DF1-D75D3B7FFF50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4B60B4A-CE47-1E58-B502-FBED8D7C831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265E3150-6741-5EE8-5ACD-2372A0EB289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0E70478B-CC27-C2C9-600D-AB46CE78D01A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437BEF-F04F-BD32-C325-6D7FF2C5440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5BE494BC-5E81-E918-7AC2-D02DC784765F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6AAA41-702A-5A1F-F257-E8432C0677A5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D7A252DA-5894-A4A2-5E93-BA90D6085422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FF975EE-564F-EC15-0353-1D07BA00C3FC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6CA4F9B7-FCE5-8541-CAB8-0D81693B25F1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6D6EEA73-30BA-5647-823A-D234A55AF9F8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10576022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0804622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lear Sans"/>
              </a:rPr>
              <a:t>Request Camera Ready by the [Camera Ready Bulk </a:t>
            </a:r>
            <a:r>
              <a:rPr lang="en-US" sz="2700" dirty="0">
                <a:solidFill>
                  <a:srgbClr val="000000"/>
                </a:solidFill>
                <a:ea typeface="+mn-lt"/>
                <a:cs typeface="+mn-lt"/>
              </a:rPr>
              <a:t>Enable</a:t>
            </a:r>
            <a:r>
              <a:rPr lang="en-US" sz="2650" dirty="0">
                <a:solidFill>
                  <a:srgbClr val="000000"/>
                </a:solidFill>
                <a:latin typeface="Clear Sans"/>
              </a:rPr>
              <a:t>] option</a:t>
            </a:r>
            <a:endParaRPr lang="en-US" sz="2650" dirty="0"/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3: </a:t>
            </a:r>
            <a:r>
              <a:rPr lang="en-US" sz="5400" spc="-82">
                <a:solidFill>
                  <a:srgbClr val="E66418"/>
                </a:solidFill>
                <a:latin typeface="Muli Bold"/>
              </a:rPr>
              <a:t>Prepare Conference Proceeding</a:t>
            </a:r>
            <a:endParaRPr lang="en-US" sz="5000" spc="-100">
              <a:solidFill>
                <a:srgbClr val="E66418"/>
              </a:solidFill>
              <a:latin typeface="Muli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3" name="Thought Bubble: Cloud 32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3.1</a:t>
            </a: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rgbClr val="E66418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938338" y="4838700"/>
            <a:ext cx="7853861" cy="1121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4A5662"/>
                </a:solidFill>
                <a:latin typeface="Muli"/>
              </a:rPr>
              <a:t>General Procedure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635349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classified as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requiring camera-ready submission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track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already entered to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[Open for Camera Ready Submission] phase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will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submit camera ready attached with copyright file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Camera Ready Submission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14103549" y="5070996"/>
            <a:ext cx="3925632" cy="1930210"/>
            <a:chOff x="0" y="0"/>
            <a:chExt cx="1033911" cy="50836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033911" cy="508368"/>
            </a:xfrm>
            <a:custGeom>
              <a:avLst/>
              <a:gdLst/>
              <a:ahLst/>
              <a:cxnLst/>
              <a:rect l="l" t="t" r="r" b="b"/>
              <a:pathLst>
                <a:path w="1033911" h="508368">
                  <a:moveTo>
                    <a:pt x="0" y="0"/>
                  </a:moveTo>
                  <a:lnTo>
                    <a:pt x="1033911" y="0"/>
                  </a:lnTo>
                  <a:lnTo>
                    <a:pt x="1033911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1" name="TextBox 1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0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1" name="Group 130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2" name="Rectangle: Rounded Corners 13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4" name="Group 133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7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38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9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50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AC850A3-7D4C-AB33-90F8-AEDD377EFDDE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8C1130B-5F42-782D-ACAA-66A11494B135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51C5C2F-309C-E42F-BB47-0B492FEBD0D6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F406592C-2C0E-EEC4-D70C-5373415359BA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3DBC6219-C5F3-D677-3522-ED0B702E6769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FC88C2-CBE4-11C8-C4F6-4A4747729761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24FC0D5D-DBDF-4012-F4CE-B31120C0DB9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998C819-9D6D-8793-573A-34CA96BC2CF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176EBD03-90E3-DA49-D96A-43494DDEAD18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E11B183D-B019-9024-29A1-1334F302A99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F53FD723-76F3-A2B9-B109-D4D4E437328B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31AFACBC-D52F-56B8-33DC-1475C342E94D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39105" y="1257300"/>
            <a:ext cx="1490569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After submitting the camera-ready version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register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their papers in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list of submissions intended for the conference proceedings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Paper Registration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8" name="Rectangle: Rounded Corners 13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15125764" y="5129794"/>
            <a:ext cx="3005238" cy="1930210"/>
            <a:chOff x="0" y="0"/>
            <a:chExt cx="791503" cy="50836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791503" cy="508368"/>
            </a:xfrm>
            <a:custGeom>
              <a:avLst/>
              <a:gdLst/>
              <a:ahLst/>
              <a:cxnLst/>
              <a:rect l="l" t="t" r="r" b="b"/>
              <a:pathLst>
                <a:path w="791503" h="508368">
                  <a:moveTo>
                    <a:pt x="0" y="0"/>
                  </a:moveTo>
                  <a:lnTo>
                    <a:pt x="791503" y="0"/>
                  </a:lnTo>
                  <a:lnTo>
                    <a:pt x="791503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E8FDDA">
                <a:alpha val="84706"/>
              </a:srgbClr>
            </a:solidFill>
          </p:spPr>
        </p:sp>
        <p:sp>
          <p:nvSpPr>
            <p:cNvPr id="114" name="TextBox 1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8"/>
                </a:lnSpc>
              </a:pPr>
              <a:endParaRPr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14103549" y="5070996"/>
            <a:ext cx="2375914" cy="4356406"/>
            <a:chOff x="0" y="0"/>
            <a:chExt cx="625755" cy="114736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625755" cy="1147366"/>
            </a:xfrm>
            <a:custGeom>
              <a:avLst/>
              <a:gdLst/>
              <a:ahLst/>
              <a:cxnLst/>
              <a:rect l="l" t="t" r="r" b="b"/>
              <a:pathLst>
                <a:path w="625755" h="1147366">
                  <a:moveTo>
                    <a:pt x="0" y="0"/>
                  </a:moveTo>
                  <a:lnTo>
                    <a:pt x="625755" y="0"/>
                  </a:lnTo>
                  <a:lnTo>
                    <a:pt x="625755" y="1147366"/>
                  </a:lnTo>
                  <a:lnTo>
                    <a:pt x="0" y="114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7" name="TextBox 1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8" name="Slide Number Placeholder 1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31" name="Rectangle: Rounded Corners 13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3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4" name="Group 133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0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41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42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3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4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3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52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53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127305C-775B-BB21-0A4F-B4D3CA3AE4ED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AE3DC889-ECA8-A00A-B9BD-DF625409A1EE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6AF41DA7-07C6-1091-90A5-B4D68B9DC4D0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542D374F-A12D-CE25-B9C8-715D7859870D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2DDFDA23-A388-D178-F303-18A6D6991103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E7808C-9E22-0685-E1FB-2A1550BFEEC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2C58B6B-0361-420E-CB0B-F7B2F2509C9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3B869DD-74DA-B5AB-DE3E-EEE7752E870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225B5E67-3C0B-99F0-92CE-1A43C09B3BF3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89C5C0A-6CA6-30EC-EBDF-6A9794CD4624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91E6CD26-68C3-5BED-9592-C766049C0D8E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32239719-17C7-A9C4-C67A-7455759548A1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327909"/>
            <a:ext cx="17135972" cy="11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PC Chairs' [Manuscripts] console will receive continuous updates regarding camera-ready submission and registration status.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Camera Ready and Registration Monitoring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129634" y="7877317"/>
            <a:ext cx="4172974" cy="1744410"/>
            <a:chOff x="0" y="0"/>
            <a:chExt cx="1099055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99055" cy="459433"/>
            </a:xfrm>
            <a:custGeom>
              <a:avLst/>
              <a:gdLst/>
              <a:ahLst/>
              <a:cxnLst/>
              <a:rect l="l" t="t" r="r" b="b"/>
              <a:pathLst>
                <a:path w="1099055" h="459433">
                  <a:moveTo>
                    <a:pt x="0" y="0"/>
                  </a:moveTo>
                  <a:lnTo>
                    <a:pt x="1099055" y="0"/>
                  </a:lnTo>
                  <a:lnTo>
                    <a:pt x="1099055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5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6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894BC5D-8B93-2550-7909-29FFAE77A186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7E55425B-C873-BF36-A200-68C28EE2E0C5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B3A59DB-D3C8-21BD-DE64-AA47AC7000E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FB12542E-8BF4-56E8-D5FA-2585DF2DB227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396FDEAB-A5A4-95CA-7440-9232DB2BD1F3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C7BA59-0240-F6AC-6AC2-B784F9C27286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C039A8BA-A4A1-8244-EC05-ABA0FE3136D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49739D9-6344-6658-1469-88BF3B60A4C2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2E004423-7594-D8F1-2307-C5A5408159A1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74D4283B-C03A-23D2-B581-E5D28BE1F2C4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8ECE37F7-FFC0-D6D4-6D6D-D11BE2D5FB7C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F37F5FC4-DA79-B8D1-4A80-6283158FB0E9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Camera Ready Submission and Registration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734860"/>
            <a:ext cx="9894551" cy="3008840"/>
            <a:chOff x="0" y="0"/>
            <a:chExt cx="2605972" cy="792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792452"/>
            </a:xfrm>
            <a:custGeom>
              <a:avLst/>
              <a:gdLst/>
              <a:ahLst/>
              <a:cxnLst/>
              <a:rect l="l" t="t" r="r" b="b"/>
              <a:pathLst>
                <a:path w="2605972" h="792452">
                  <a:moveTo>
                    <a:pt x="0" y="0"/>
                  </a:moveTo>
                  <a:lnTo>
                    <a:pt x="2605972" y="0"/>
                  </a:lnTo>
                  <a:lnTo>
                    <a:pt x="2605972" y="792452"/>
                  </a:lnTo>
                  <a:lnTo>
                    <a:pt x="0" y="7924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57900" y="3877413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67400" y="4332589"/>
            <a:ext cx="9460143" cy="21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25-11-2023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12 camera readies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Register for 5 papers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3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54097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Last Decision-Making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Last Decision-Making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24-11-2023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5616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Camera Ready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Camera Ready </a:t>
                      </a:r>
                      <a:r>
                        <a:rPr lang="en-US" sz="2000"/>
                        <a:t>Submission</a:t>
                      </a:r>
                      <a:r>
                        <a:rPr lang="en-US" sz="2000" baseline="0"/>
                        <a:t>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7" name="Thought Bubble: Cloud 36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3.2</a:t>
            </a:r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4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2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3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0" name="TextBox 7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3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4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4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6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70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Chairperson requests presentations for desired submissions, either at the very end of the [Open for Camera Ready Submission] phase or at the very beginning of the [Open for Presentation Submission] phase. The default selection for requested presentations includes the successfully registered submissions.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Request for Presentation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7973695" y="7877317"/>
            <a:ext cx="4855137" cy="1744410"/>
            <a:chOff x="0" y="0"/>
            <a:chExt cx="1278719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278719" cy="459433"/>
            </a:xfrm>
            <a:custGeom>
              <a:avLst/>
              <a:gdLst/>
              <a:ahLst/>
              <a:cxnLst/>
              <a:rect l="l" t="t" r="r" b="b"/>
              <a:pathLst>
                <a:path w="1278719" h="459433">
                  <a:moveTo>
                    <a:pt x="0" y="0"/>
                  </a:moveTo>
                  <a:lnTo>
                    <a:pt x="1278719" y="0"/>
                  </a:lnTo>
                  <a:lnTo>
                    <a:pt x="1278719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0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1" name="Group 130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2" name="Rectangle: Rounded Corners 13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4" name="Group 133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7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38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49" name="Group 4"/>
          <p:cNvGrpSpPr/>
          <p:nvPr/>
        </p:nvGrpSpPr>
        <p:grpSpPr>
          <a:xfrm>
            <a:off x="1028700" y="4558391"/>
            <a:ext cx="4991100" cy="624566"/>
            <a:chOff x="0" y="0"/>
            <a:chExt cx="5479339" cy="832755"/>
          </a:xfrm>
        </p:grpSpPr>
        <p:grpSp>
          <p:nvGrpSpPr>
            <p:cNvPr id="150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2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51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53" name="Group 8"/>
          <p:cNvGrpSpPr/>
          <p:nvPr/>
        </p:nvGrpSpPr>
        <p:grpSpPr>
          <a:xfrm>
            <a:off x="1028700" y="3619500"/>
            <a:ext cx="4991100" cy="624566"/>
            <a:chOff x="0" y="0"/>
            <a:chExt cx="5479339" cy="832755"/>
          </a:xfrm>
        </p:grpSpPr>
        <p:grpSp>
          <p:nvGrpSpPr>
            <p:cNvPr id="154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6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5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57" name="Group 12"/>
          <p:cNvGrpSpPr/>
          <p:nvPr/>
        </p:nvGrpSpPr>
        <p:grpSpPr>
          <a:xfrm>
            <a:off x="1028700" y="5497282"/>
            <a:ext cx="4991100" cy="624566"/>
            <a:chOff x="0" y="0"/>
            <a:chExt cx="5479339" cy="832755"/>
          </a:xfrm>
        </p:grpSpPr>
        <p:grpSp>
          <p:nvGrpSpPr>
            <p:cNvPr id="158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0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9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22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23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11190570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118859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 dirty="0">
                <a:solidFill>
                  <a:srgbClr val="000000"/>
                </a:solidFill>
                <a:latin typeface="Clear Sans"/>
              </a:rPr>
              <a:t>Request Presentation through the [Presentation Bulk Enable] option.</a:t>
            </a:r>
            <a:endParaRPr lang="en-US" sz="2650" dirty="0"/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Flow 3: </a:t>
            </a:r>
            <a:r>
              <a:rPr lang="en-US" sz="4800" spc="-82">
                <a:solidFill>
                  <a:srgbClr val="E66418"/>
                </a:solidFill>
                <a:latin typeface="Muli Bold"/>
              </a:rPr>
              <a:t>Prepare Conference Proceeding</a:t>
            </a:r>
            <a:endParaRPr lang="en-US" sz="4800" spc="-100">
              <a:solidFill>
                <a:srgbClr val="E66418"/>
              </a:solidFill>
              <a:latin typeface="Muli Bold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8" name="Thought Bubble: Cloud 27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3.3</a:t>
            </a:r>
          </a:p>
        </p:txBody>
      </p:sp>
      <p:grpSp>
        <p:nvGrpSpPr>
          <p:cNvPr id="2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32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4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33" name="TextBox 16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36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8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7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39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40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2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1" name="TextBox 24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1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requested for presentation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required to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submit the presentation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specify the author(s) designated as presenters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Presentation Submission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5787533" y="7877317"/>
            <a:ext cx="3248556" cy="1744410"/>
            <a:chOff x="0" y="0"/>
            <a:chExt cx="855587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855587" cy="459433"/>
            </a:xfrm>
            <a:custGeom>
              <a:avLst/>
              <a:gdLst/>
              <a:ahLst/>
              <a:cxnLst/>
              <a:rect l="l" t="t" r="r" b="b"/>
              <a:pathLst>
                <a:path w="855587" h="459433">
                  <a:moveTo>
                    <a:pt x="0" y="0"/>
                  </a:moveTo>
                  <a:lnTo>
                    <a:pt x="855587" y="0"/>
                  </a:lnTo>
                  <a:lnTo>
                    <a:pt x="855587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39" name="Rectangle: Rounded Corners 13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1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2" name="Group 141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43" name="Rectangle: Rounded Corners 14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5" name="Group 144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8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49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50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1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2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22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123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5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24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27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9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28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30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1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33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32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34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35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Presentation Submission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811060"/>
            <a:ext cx="9894551" cy="3008840"/>
            <a:chOff x="0" y="0"/>
            <a:chExt cx="2605972" cy="792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792452"/>
            </a:xfrm>
            <a:custGeom>
              <a:avLst/>
              <a:gdLst/>
              <a:ahLst/>
              <a:cxnLst/>
              <a:rect l="l" t="t" r="r" b="b"/>
              <a:pathLst>
                <a:path w="2605972" h="792452">
                  <a:moveTo>
                    <a:pt x="0" y="0"/>
                  </a:moveTo>
                  <a:lnTo>
                    <a:pt x="2605972" y="0"/>
                  </a:lnTo>
                  <a:lnTo>
                    <a:pt x="2605972" y="792452"/>
                  </a:lnTo>
                  <a:lnTo>
                    <a:pt x="0" y="7924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31661" y="3953613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1161" y="4408789"/>
            <a:ext cx="9460143" cy="14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2-12-2023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5 presentations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2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70393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Camera Ready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Camera Ready </a:t>
                      </a:r>
                      <a:r>
                        <a:rPr lang="en-US" sz="2000"/>
                        <a:t>Submission</a:t>
                      </a:r>
                      <a:r>
                        <a:rPr lang="en-US" sz="2000" baseline="0"/>
                        <a:t>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6" name="Thought Bubble: Cloud 35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3.4</a:t>
            </a: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8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9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8" name="Group 4"/>
          <p:cNvGrpSpPr/>
          <p:nvPr/>
        </p:nvGrpSpPr>
        <p:grpSpPr>
          <a:xfrm>
            <a:off x="457200" y="3566337"/>
            <a:ext cx="4991100" cy="624566"/>
            <a:chOff x="0" y="0"/>
            <a:chExt cx="5479339" cy="832755"/>
          </a:xfrm>
        </p:grpSpPr>
        <p:grpSp>
          <p:nvGrpSpPr>
            <p:cNvPr id="4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0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52" name="Group 8"/>
          <p:cNvGrpSpPr/>
          <p:nvPr/>
        </p:nvGrpSpPr>
        <p:grpSpPr>
          <a:xfrm>
            <a:off x="457200" y="2627446"/>
            <a:ext cx="4991100" cy="624566"/>
            <a:chOff x="0" y="0"/>
            <a:chExt cx="5479339" cy="832755"/>
          </a:xfrm>
        </p:grpSpPr>
        <p:grpSp>
          <p:nvGrpSpPr>
            <p:cNvPr id="5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4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6" name="Group 12"/>
          <p:cNvGrpSpPr/>
          <p:nvPr/>
        </p:nvGrpSpPr>
        <p:grpSpPr>
          <a:xfrm>
            <a:off x="457200" y="4505228"/>
            <a:ext cx="4991100" cy="624566"/>
            <a:chOff x="0" y="0"/>
            <a:chExt cx="5479339" cy="832755"/>
          </a:xfrm>
        </p:grpSpPr>
        <p:grpSp>
          <p:nvGrpSpPr>
            <p:cNvPr id="5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8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44EAE8-397D-E771-913A-1D076250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55873"/>
              </p:ext>
            </p:extLst>
          </p:nvPr>
        </p:nvGraphicFramePr>
        <p:xfrm>
          <a:off x="10591800" y="7886700"/>
          <a:ext cx="69342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39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3209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2039471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Presentation</a:t>
                      </a:r>
                      <a:r>
                        <a:rPr lang="en-US" sz="2000" baseline="0"/>
                        <a:t> Submission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Presentation Submission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1" y="1257300"/>
            <a:ext cx="169164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World"/>
              </a:rPr>
              <a:t>A compilation of conference manuscripts expected to appear in the proceedings is created in the Chairman's [Manuscripts] console during the conference, and it is included in the Admin's Final Report after the conference concludes.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Produce Reports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31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2743200" y="7877317"/>
            <a:ext cx="4099224" cy="1744410"/>
            <a:chOff x="0" y="0"/>
            <a:chExt cx="990017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990017" cy="459433"/>
            </a:xfrm>
            <a:custGeom>
              <a:avLst/>
              <a:gdLst/>
              <a:ahLst/>
              <a:cxnLst/>
              <a:rect l="l" t="t" r="r" b="b"/>
              <a:pathLst>
                <a:path w="990017" h="459433">
                  <a:moveTo>
                    <a:pt x="0" y="0"/>
                  </a:moveTo>
                  <a:lnTo>
                    <a:pt x="990017" y="0"/>
                  </a:lnTo>
                  <a:lnTo>
                    <a:pt x="990017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16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9" name="Rectangle: Rounded Corners 12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2" name="Group 131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3" name="Rectangle: Rounded Corners 13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5" name="Group 134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38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22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123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5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24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27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42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44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46" name="TextBox 15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48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9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Produce Reports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756982"/>
            <a:ext cx="9894551" cy="3672518"/>
            <a:chOff x="0" y="0"/>
            <a:chExt cx="2605972" cy="967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967248"/>
            </a:xfrm>
            <a:custGeom>
              <a:avLst/>
              <a:gdLst/>
              <a:ahLst/>
              <a:cxnLst/>
              <a:rect l="l" t="t" r="r" b="b"/>
              <a:pathLst>
                <a:path w="2605972" h="967248">
                  <a:moveTo>
                    <a:pt x="0" y="0"/>
                  </a:moveTo>
                  <a:lnTo>
                    <a:pt x="2605972" y="0"/>
                  </a:lnTo>
                  <a:lnTo>
                    <a:pt x="2605972" y="967248"/>
                  </a:lnTo>
                  <a:lnTo>
                    <a:pt x="0" y="96724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31661" y="389953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1161" y="4354711"/>
            <a:ext cx="9460143" cy="21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Download Manuscripts [Registered Papers] report 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25-12-2023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Download Final Report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2" name="AutoShape 24"/>
          <p:cNvSpPr/>
          <p:nvPr/>
        </p:nvSpPr>
        <p:spPr>
          <a:xfrm flipV="1">
            <a:off x="7796204" y="8481118"/>
            <a:ext cx="2469851" cy="21582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00197"/>
              </p:ext>
            </p:extLst>
          </p:nvPr>
        </p:nvGraphicFramePr>
        <p:xfrm>
          <a:off x="10591800" y="7886700"/>
          <a:ext cx="69342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39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3209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2039471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End Date</a:t>
                      </a:r>
                    </a:p>
                    <a:p>
                      <a:pPr lvl="0">
                        <a:buNone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End Date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25-12-2024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6" name="Thought Bubble: Cloud 35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3.5</a:t>
            </a: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8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9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457200" y="3566337"/>
            <a:ext cx="4991100" cy="624566"/>
            <a:chOff x="0" y="0"/>
            <a:chExt cx="5479339" cy="832755"/>
          </a:xfrm>
        </p:grpSpPr>
        <p:grpSp>
          <p:nvGrpSpPr>
            <p:cNvPr id="2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3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0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40" name="Group 8"/>
          <p:cNvGrpSpPr/>
          <p:nvPr/>
        </p:nvGrpSpPr>
        <p:grpSpPr>
          <a:xfrm>
            <a:off x="457200" y="2627446"/>
            <a:ext cx="4991100" cy="624566"/>
            <a:chOff x="0" y="0"/>
            <a:chExt cx="5479339" cy="832755"/>
          </a:xfrm>
        </p:grpSpPr>
        <p:grpSp>
          <p:nvGrpSpPr>
            <p:cNvPr id="4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2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44" name="Group 12"/>
          <p:cNvGrpSpPr/>
          <p:nvPr/>
        </p:nvGrpSpPr>
        <p:grpSpPr>
          <a:xfrm>
            <a:off x="457200" y="4505228"/>
            <a:ext cx="4991100" cy="624566"/>
            <a:chOff x="0" y="0"/>
            <a:chExt cx="5479339" cy="832755"/>
          </a:xfrm>
        </p:grpSpPr>
        <p:grpSp>
          <p:nvGrpSpPr>
            <p:cNvPr id="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6" name="TextBox 15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A109B1-E016-31F2-CE4B-7387FEA78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46017"/>
              </p:ext>
            </p:extLst>
          </p:nvPr>
        </p:nvGraphicFramePr>
        <p:xfrm>
          <a:off x="533400" y="7886700"/>
          <a:ext cx="686729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12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69847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76233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Open for Presentation</a:t>
                      </a:r>
                      <a:r>
                        <a:rPr lang="en-US" sz="2000" baseline="0"/>
                        <a:t>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aseline="0"/>
                        <a:t>Presentation Submission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840" y="5932353"/>
            <a:ext cx="17931510" cy="4245195"/>
            <a:chOff x="0" y="0"/>
            <a:chExt cx="4722702" cy="1118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2702" cy="1118076"/>
            </a:xfrm>
            <a:custGeom>
              <a:avLst/>
              <a:gdLst/>
              <a:ahLst/>
              <a:cxnLst/>
              <a:rect l="l" t="t" r="r" b="b"/>
              <a:pathLst>
                <a:path w="4722702" h="1118076">
                  <a:moveTo>
                    <a:pt x="0" y="0"/>
                  </a:moveTo>
                  <a:lnTo>
                    <a:pt x="4722702" y="0"/>
                  </a:lnTo>
                  <a:lnTo>
                    <a:pt x="4722702" y="1118076"/>
                  </a:lnTo>
                  <a:lnTo>
                    <a:pt x="0" y="1118076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840" y="3077160"/>
            <a:ext cx="10447631" cy="2550393"/>
            <a:chOff x="0" y="0"/>
            <a:chExt cx="2751639" cy="671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3188" y="647700"/>
            <a:ext cx="8642412" cy="5025567"/>
            <a:chOff x="0" y="0"/>
            <a:chExt cx="2276191" cy="1323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6191" cy="1323606"/>
            </a:xfrm>
            <a:custGeom>
              <a:avLst/>
              <a:gdLst/>
              <a:ahLst/>
              <a:cxnLst/>
              <a:rect l="l" t="t" r="r" b="b"/>
              <a:pathLst>
                <a:path w="2276191" h="1323606">
                  <a:moveTo>
                    <a:pt x="0" y="0"/>
                  </a:moveTo>
                  <a:lnTo>
                    <a:pt x="2276191" y="0"/>
                  </a:lnTo>
                  <a:lnTo>
                    <a:pt x="2276191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3840" y="611512"/>
            <a:ext cx="8283248" cy="2227523"/>
            <a:chOff x="0" y="0"/>
            <a:chExt cx="2181596" cy="586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1596" cy="586673"/>
            </a:xfrm>
            <a:custGeom>
              <a:avLst/>
              <a:gdLst/>
              <a:ahLst/>
              <a:cxnLst/>
              <a:rect l="l" t="t" r="r" b="b"/>
              <a:pathLst>
                <a:path w="2181596" h="586673">
                  <a:moveTo>
                    <a:pt x="0" y="0"/>
                  </a:moveTo>
                  <a:lnTo>
                    <a:pt x="2181596" y="0"/>
                  </a:lnTo>
                  <a:lnTo>
                    <a:pt x="2181596" y="586673"/>
                  </a:lnTo>
                  <a:lnTo>
                    <a:pt x="0" y="586673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24000" y="1714500"/>
            <a:ext cx="1531006" cy="1062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524000" y="1288769"/>
            <a:ext cx="275399" cy="273331"/>
            <a:chOff x="0" y="0"/>
            <a:chExt cx="333817" cy="36444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33817" cy="364441"/>
              <a:chOff x="0" y="-1"/>
              <a:chExt cx="812800" cy="88736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1"/>
                <a:ext cx="812800" cy="8873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1535" y="65256"/>
              <a:ext cx="90745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3863338" y="1725124"/>
            <a:ext cx="126989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TextBox 23"/>
          <p:cNvSpPr txBox="1"/>
          <p:nvPr/>
        </p:nvSpPr>
        <p:spPr>
          <a:xfrm>
            <a:off x="3459172" y="1265519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41071" y="1337845"/>
            <a:ext cx="250363" cy="273331"/>
            <a:chOff x="0" y="0"/>
            <a:chExt cx="333817" cy="36444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6718434" y="1725124"/>
            <a:ext cx="189247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7156861" y="1257359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736357" y="1329685"/>
            <a:ext cx="250363" cy="273331"/>
            <a:chOff x="0" y="0"/>
            <a:chExt cx="333817" cy="36444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59687" y="1784875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9446364" y="1735681"/>
            <a:ext cx="207095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9465150" y="1342803"/>
            <a:ext cx="249498" cy="273045"/>
            <a:chOff x="0" y="0"/>
            <a:chExt cx="332664" cy="36406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 flipV="1">
            <a:off x="12441015" y="1735681"/>
            <a:ext cx="98346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1" name="Group 51"/>
          <p:cNvGrpSpPr/>
          <p:nvPr/>
        </p:nvGrpSpPr>
        <p:grpSpPr>
          <a:xfrm>
            <a:off x="12352197" y="1342803"/>
            <a:ext cx="249498" cy="273045"/>
            <a:chOff x="0" y="0"/>
            <a:chExt cx="332664" cy="36406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2667586" y="1323076"/>
            <a:ext cx="97757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340867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7" name="AutoShape 67"/>
          <p:cNvSpPr/>
          <p:nvPr/>
        </p:nvSpPr>
        <p:spPr>
          <a:xfrm flipH="1" flipV="1">
            <a:off x="2941890" y="4891012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TextBox 75"/>
          <p:cNvSpPr txBox="1"/>
          <p:nvPr/>
        </p:nvSpPr>
        <p:spPr>
          <a:xfrm>
            <a:off x="14809711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3151684" y="4545812"/>
            <a:ext cx="262893" cy="262893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 flipH="1" flipV="1">
            <a:off x="6097554" y="4900329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TextBox 80"/>
          <p:cNvSpPr txBox="1"/>
          <p:nvPr/>
        </p:nvSpPr>
        <p:spPr>
          <a:xfrm>
            <a:off x="6539775" y="4472250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6168466" y="4531273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86" name="AutoShape 86"/>
          <p:cNvSpPr/>
          <p:nvPr/>
        </p:nvSpPr>
        <p:spPr>
          <a:xfrm flipH="1">
            <a:off x="8436034" y="4894036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 flipH="1" flipV="1">
            <a:off x="11356454" y="4894036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8" name="Group 88"/>
          <p:cNvGrpSpPr/>
          <p:nvPr/>
        </p:nvGrpSpPr>
        <p:grpSpPr>
          <a:xfrm>
            <a:off x="14247533" y="1351082"/>
            <a:ext cx="249498" cy="273045"/>
            <a:chOff x="0" y="0"/>
            <a:chExt cx="332664" cy="364060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2" name="TextBox 9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4544656" y="1321952"/>
            <a:ext cx="746553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94" name="AutoShape 94"/>
          <p:cNvSpPr/>
          <p:nvPr/>
        </p:nvSpPr>
        <p:spPr>
          <a:xfrm flipH="1" flipV="1">
            <a:off x="13582172" y="4906868"/>
            <a:ext cx="1505427" cy="803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5" name="Group 95"/>
          <p:cNvGrpSpPr/>
          <p:nvPr/>
        </p:nvGrpSpPr>
        <p:grpSpPr>
          <a:xfrm>
            <a:off x="13677423" y="4536959"/>
            <a:ext cx="262893" cy="277476"/>
            <a:chOff x="0" y="0"/>
            <a:chExt cx="350524" cy="369968"/>
          </a:xfrm>
        </p:grpSpPr>
        <p:grpSp>
          <p:nvGrpSpPr>
            <p:cNvPr id="96" name="Group 96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9" name="TextBox 99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100" name="AutoShape 100"/>
          <p:cNvSpPr/>
          <p:nvPr/>
        </p:nvSpPr>
        <p:spPr>
          <a:xfrm flipH="1">
            <a:off x="1028700" y="4891012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1" name="Group 101"/>
          <p:cNvGrpSpPr/>
          <p:nvPr/>
        </p:nvGrpSpPr>
        <p:grpSpPr>
          <a:xfrm>
            <a:off x="1022713" y="4529426"/>
            <a:ext cx="262893" cy="262893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5" name="AutoShape 105"/>
          <p:cNvSpPr/>
          <p:nvPr/>
        </p:nvSpPr>
        <p:spPr>
          <a:xfrm flipH="1">
            <a:off x="2514599" y="5219700"/>
            <a:ext cx="1" cy="11430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106"/>
          <p:cNvGrpSpPr/>
          <p:nvPr/>
        </p:nvGrpSpPr>
        <p:grpSpPr>
          <a:xfrm>
            <a:off x="2609928" y="6148204"/>
            <a:ext cx="263659" cy="277730"/>
            <a:chOff x="0" y="0"/>
            <a:chExt cx="351546" cy="370306"/>
          </a:xfrm>
        </p:grpSpPr>
        <p:grpSp>
          <p:nvGrpSpPr>
            <p:cNvPr id="107" name="Group 10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0" name="TextBox 11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16</a:t>
              </a:r>
            </a:p>
          </p:txBody>
        </p:sp>
      </p:grpSp>
      <p:sp>
        <p:nvSpPr>
          <p:cNvPr id="112" name="AutoShape 112"/>
          <p:cNvSpPr/>
          <p:nvPr/>
        </p:nvSpPr>
        <p:spPr>
          <a:xfrm>
            <a:off x="3342665" y="7339598"/>
            <a:ext cx="19263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3" name="Group 113"/>
          <p:cNvGrpSpPr/>
          <p:nvPr/>
        </p:nvGrpSpPr>
        <p:grpSpPr>
          <a:xfrm>
            <a:off x="3272570" y="6988904"/>
            <a:ext cx="263659" cy="277730"/>
            <a:chOff x="0" y="0"/>
            <a:chExt cx="351546" cy="370306"/>
          </a:xfrm>
        </p:grpSpPr>
        <p:grpSp>
          <p:nvGrpSpPr>
            <p:cNvPr id="114" name="Group 11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7" name="TextBox 11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17</a:t>
              </a:r>
            </a:p>
          </p:txBody>
        </p:sp>
      </p:grpSp>
      <p:sp>
        <p:nvSpPr>
          <p:cNvPr id="118" name="TextBox 118"/>
          <p:cNvSpPr txBox="1"/>
          <p:nvPr/>
        </p:nvSpPr>
        <p:spPr>
          <a:xfrm>
            <a:off x="3601616" y="6860860"/>
            <a:ext cx="1793341" cy="42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 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5928624" y="8095166"/>
            <a:ext cx="263659" cy="277730"/>
            <a:chOff x="0" y="0"/>
            <a:chExt cx="351546" cy="370306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19</a:t>
              </a:r>
            </a:p>
          </p:txBody>
        </p:sp>
      </p:grpSp>
      <p:sp>
        <p:nvSpPr>
          <p:cNvPr id="128" name="AutoShape 128"/>
          <p:cNvSpPr/>
          <p:nvPr/>
        </p:nvSpPr>
        <p:spPr>
          <a:xfrm>
            <a:off x="5757060" y="7965944"/>
            <a:ext cx="0" cy="51187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9" name="AutoShape 129"/>
          <p:cNvSpPr/>
          <p:nvPr/>
        </p:nvSpPr>
        <p:spPr>
          <a:xfrm>
            <a:off x="6174361" y="9462406"/>
            <a:ext cx="139437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0" name="Group 130"/>
          <p:cNvGrpSpPr/>
          <p:nvPr/>
        </p:nvGrpSpPr>
        <p:grpSpPr>
          <a:xfrm>
            <a:off x="6233017" y="9130267"/>
            <a:ext cx="263659" cy="277730"/>
            <a:chOff x="0" y="0"/>
            <a:chExt cx="351546" cy="370306"/>
          </a:xfrm>
        </p:grpSpPr>
        <p:grpSp>
          <p:nvGrpSpPr>
            <p:cNvPr id="131" name="Group 131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20</a:t>
              </a:r>
            </a:p>
          </p:txBody>
        </p:sp>
      </p:grpSp>
      <p:sp>
        <p:nvSpPr>
          <p:cNvPr id="136" name="AutoShape 136"/>
          <p:cNvSpPr/>
          <p:nvPr/>
        </p:nvSpPr>
        <p:spPr>
          <a:xfrm flipV="1">
            <a:off x="9238120" y="9452881"/>
            <a:ext cx="2077632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7" name="TextBox 137"/>
          <p:cNvSpPr txBox="1"/>
          <p:nvPr/>
        </p:nvSpPr>
        <p:spPr>
          <a:xfrm>
            <a:off x="9258746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9238071" y="9130267"/>
            <a:ext cx="263659" cy="277730"/>
            <a:chOff x="0" y="0"/>
            <a:chExt cx="351546" cy="37030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21</a:t>
              </a:r>
            </a:p>
          </p:txBody>
        </p:sp>
      </p:grpSp>
      <p:sp>
        <p:nvSpPr>
          <p:cNvPr id="144" name="AutoShape 144"/>
          <p:cNvSpPr/>
          <p:nvPr/>
        </p:nvSpPr>
        <p:spPr>
          <a:xfrm>
            <a:off x="12291876" y="9452881"/>
            <a:ext cx="180975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5" name="Group 145"/>
          <p:cNvGrpSpPr/>
          <p:nvPr/>
        </p:nvGrpSpPr>
        <p:grpSpPr>
          <a:xfrm>
            <a:off x="12387126" y="9130267"/>
            <a:ext cx="263659" cy="277730"/>
            <a:chOff x="0" y="0"/>
            <a:chExt cx="351546" cy="370306"/>
          </a:xfrm>
        </p:grpSpPr>
        <p:grpSp>
          <p:nvGrpSpPr>
            <p:cNvPr id="146" name="Group 146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8" name="TextBox 1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9" name="TextBox 149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22</a:t>
              </a:r>
            </a:p>
          </p:txBody>
        </p:sp>
      </p:grpSp>
      <p:sp>
        <p:nvSpPr>
          <p:cNvPr id="150" name="TextBox 150"/>
          <p:cNvSpPr txBox="1"/>
          <p:nvPr/>
        </p:nvSpPr>
        <p:spPr>
          <a:xfrm>
            <a:off x="12379571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55" name="AutoShape 155"/>
          <p:cNvSpPr/>
          <p:nvPr/>
        </p:nvSpPr>
        <p:spPr>
          <a:xfrm flipV="1">
            <a:off x="14952888" y="9443356"/>
            <a:ext cx="1635743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6" name="Group 156"/>
          <p:cNvGrpSpPr/>
          <p:nvPr/>
        </p:nvGrpSpPr>
        <p:grpSpPr>
          <a:xfrm>
            <a:off x="15019563" y="9130267"/>
            <a:ext cx="263659" cy="277730"/>
            <a:chOff x="0" y="0"/>
            <a:chExt cx="351546" cy="370306"/>
          </a:xfrm>
        </p:grpSpPr>
        <p:grpSp>
          <p:nvGrpSpPr>
            <p:cNvPr id="157" name="Group 15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0" name="TextBox 16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23</a:t>
              </a:r>
            </a:p>
          </p:txBody>
        </p:sp>
      </p:grpSp>
      <p:sp>
        <p:nvSpPr>
          <p:cNvPr id="161" name="AutoShape 161"/>
          <p:cNvSpPr/>
          <p:nvPr/>
        </p:nvSpPr>
        <p:spPr>
          <a:xfrm>
            <a:off x="6245122" y="7339598"/>
            <a:ext cx="20932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2" name="TextBox 162"/>
          <p:cNvSpPr txBox="1"/>
          <p:nvPr/>
        </p:nvSpPr>
        <p:spPr>
          <a:xfrm>
            <a:off x="6384504" y="7426735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6271665" y="6988904"/>
            <a:ext cx="263659" cy="277730"/>
            <a:chOff x="0" y="0"/>
            <a:chExt cx="351546" cy="370306"/>
          </a:xfrm>
        </p:grpSpPr>
        <p:grpSp>
          <p:nvGrpSpPr>
            <p:cNvPr id="164" name="Group 16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66" name="TextBox 1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7" name="TextBox 16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18</a:t>
              </a:r>
            </a:p>
          </p:txBody>
        </p:sp>
      </p:grpSp>
      <p:sp>
        <p:nvSpPr>
          <p:cNvPr id="171" name="TextBox 171"/>
          <p:cNvSpPr txBox="1"/>
          <p:nvPr/>
        </p:nvSpPr>
        <p:spPr>
          <a:xfrm>
            <a:off x="9601200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1192470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203840" y="202073"/>
            <a:ext cx="563349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4"/>
              </a:lnSpc>
            </a:pPr>
            <a:r>
              <a:rPr lang="en-US" sz="2178" spc="-43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1912343" y="1265519"/>
            <a:ext cx="258345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4779690" y="76138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-443597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2284873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7840780" y="75322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1823656" y="1821303"/>
            <a:ext cx="148135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  <a:spcBef>
                <a:spcPct val="0"/>
              </a:spcBef>
            </a:pPr>
            <a:r>
              <a:rPr lang="en-US" sz="1975" spc="-39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9822252" y="1306612"/>
            <a:ext cx="187116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9560400" y="1808319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10836342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12667586" y="75425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1321557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73251" y="3873332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673962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3199541" y="4573919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3593233" y="4472250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3404400" y="4913335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8903685" y="4442669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8789822" y="4913335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11763367" y="4449435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14026041" y="4407448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070570" y="4550241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1321557" y="4473811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1321557" y="4915643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7045616" y="2975607"/>
            <a:ext cx="262893" cy="262893"/>
            <a:chOff x="0" y="0"/>
            <a:chExt cx="350524" cy="350524"/>
          </a:xfrm>
        </p:grpSpPr>
        <p:grpSp>
          <p:nvGrpSpPr>
            <p:cNvPr id="198" name="Group 198"/>
            <p:cNvGrpSpPr/>
            <p:nvPr/>
          </p:nvGrpSpPr>
          <p:grpSpPr>
            <a:xfrm>
              <a:off x="0" y="0"/>
              <a:ext cx="350524" cy="350524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01" name="TextBox 201"/>
            <p:cNvSpPr txBox="1"/>
            <p:nvPr/>
          </p:nvSpPr>
          <p:spPr>
            <a:xfrm>
              <a:off x="56108" y="37279"/>
              <a:ext cx="222906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15</a:t>
              </a:r>
            </a:p>
          </p:txBody>
        </p:sp>
      </p:grpSp>
      <p:sp>
        <p:nvSpPr>
          <p:cNvPr id="202" name="TextBox 202"/>
          <p:cNvSpPr txBox="1"/>
          <p:nvPr/>
        </p:nvSpPr>
        <p:spPr>
          <a:xfrm>
            <a:off x="7467600" y="2933700"/>
            <a:ext cx="1988034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 Revision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2959312" y="6083168"/>
            <a:ext cx="1070748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527429" y="6414382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4520395" y="6429280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4524690" y="8525932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6339951" y="8023094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6559904" y="9058195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7387599" y="8526764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9619120" y="9058195"/>
            <a:ext cx="113622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10615621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12785205" y="9058195"/>
            <a:ext cx="130857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13290592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15828602" y="8525932"/>
            <a:ext cx="2687998" cy="36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7544204" y="6416045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6690678" y="6918010"/>
            <a:ext cx="1150102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3391979" y="7405052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10591800" y="202073"/>
            <a:ext cx="7499850" cy="33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12673154" y="1831178"/>
            <a:ext cx="103833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7"/>
              </a:lnSpc>
            </a:pPr>
            <a:r>
              <a:rPr lang="en-US" sz="1669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7225243" y="1729122"/>
            <a:ext cx="1062757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sp>
        <p:nvSpPr>
          <p:cNvPr id="224" name="TextBox 224"/>
          <p:cNvSpPr txBox="1"/>
          <p:nvPr/>
        </p:nvSpPr>
        <p:spPr>
          <a:xfrm>
            <a:off x="14963174" y="741329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25" name="AutoShape 225"/>
          <p:cNvSpPr/>
          <p:nvPr/>
        </p:nvSpPr>
        <p:spPr>
          <a:xfrm>
            <a:off x="14230021" y="1735681"/>
            <a:ext cx="901878" cy="373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9" name="Group 229"/>
          <p:cNvGrpSpPr/>
          <p:nvPr/>
        </p:nvGrpSpPr>
        <p:grpSpPr>
          <a:xfrm>
            <a:off x="17233431" y="1371270"/>
            <a:ext cx="262893" cy="277476"/>
            <a:chOff x="0" y="0"/>
            <a:chExt cx="350524" cy="369968"/>
          </a:xfrm>
        </p:grpSpPr>
        <p:grpSp>
          <p:nvGrpSpPr>
            <p:cNvPr id="230" name="Group 23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2" name="TextBox 2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3" name="TextBox 23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236" name="TextBox 236"/>
          <p:cNvSpPr txBox="1"/>
          <p:nvPr/>
        </p:nvSpPr>
        <p:spPr>
          <a:xfrm>
            <a:off x="17149043" y="4494519"/>
            <a:ext cx="891056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17233431" y="4140843"/>
            <a:ext cx="262893" cy="277476"/>
            <a:chOff x="0" y="0"/>
            <a:chExt cx="350524" cy="369968"/>
          </a:xfrm>
        </p:grpSpPr>
        <p:grpSp>
          <p:nvGrpSpPr>
            <p:cNvPr id="238" name="Group 23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1" name="TextBox 24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242" name="TextBox 242"/>
          <p:cNvSpPr txBox="1"/>
          <p:nvPr/>
        </p:nvSpPr>
        <p:spPr>
          <a:xfrm>
            <a:off x="15925800" y="267979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243" name="Group 243"/>
          <p:cNvGrpSpPr/>
          <p:nvPr/>
        </p:nvGrpSpPr>
        <p:grpSpPr>
          <a:xfrm>
            <a:off x="11455550" y="4514843"/>
            <a:ext cx="262893" cy="277476"/>
            <a:chOff x="0" y="0"/>
            <a:chExt cx="350524" cy="369968"/>
          </a:xfrm>
        </p:grpSpPr>
        <p:grpSp>
          <p:nvGrpSpPr>
            <p:cNvPr id="244" name="Group 24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7" name="TextBox 247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10</a:t>
              </a:r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8538413" y="4507378"/>
            <a:ext cx="262893" cy="277476"/>
            <a:chOff x="0" y="0"/>
            <a:chExt cx="350524" cy="369968"/>
          </a:xfrm>
        </p:grpSpPr>
        <p:grpSp>
          <p:nvGrpSpPr>
            <p:cNvPr id="249" name="Group 249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52" name="TextBox 252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11</a:t>
              </a:r>
            </a:p>
          </p:txBody>
        </p:sp>
      </p:grpSp>
      <p:sp>
        <p:nvSpPr>
          <p:cNvPr id="254" name="Freeform 2"/>
          <p:cNvSpPr/>
          <p:nvPr/>
        </p:nvSpPr>
        <p:spPr>
          <a:xfrm>
            <a:off x="297180" y="12573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58" name="Group 257"/>
          <p:cNvGrpSpPr/>
          <p:nvPr/>
        </p:nvGrpSpPr>
        <p:grpSpPr>
          <a:xfrm>
            <a:off x="3124200" y="1388918"/>
            <a:ext cx="685800" cy="630382"/>
            <a:chOff x="3124200" y="1388918"/>
            <a:chExt cx="685800" cy="630382"/>
          </a:xfrm>
        </p:grpSpPr>
        <p:sp>
          <p:nvSpPr>
            <p:cNvPr id="257" name="Rectangle: Rounded Corners 2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59" name="Group 258"/>
          <p:cNvGrpSpPr/>
          <p:nvPr/>
        </p:nvGrpSpPr>
        <p:grpSpPr>
          <a:xfrm>
            <a:off x="8686800" y="1409700"/>
            <a:ext cx="685800" cy="630382"/>
            <a:chOff x="3124200" y="1388918"/>
            <a:chExt cx="685800" cy="630382"/>
          </a:xfrm>
        </p:grpSpPr>
        <p:sp>
          <p:nvSpPr>
            <p:cNvPr id="260" name="Rectangle: Rounded Corners 2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62" name="Group 261"/>
          <p:cNvGrpSpPr/>
          <p:nvPr/>
        </p:nvGrpSpPr>
        <p:grpSpPr>
          <a:xfrm>
            <a:off x="13487400" y="1409700"/>
            <a:ext cx="685800" cy="630382"/>
            <a:chOff x="3124200" y="1388918"/>
            <a:chExt cx="685800" cy="630382"/>
          </a:xfrm>
        </p:grpSpPr>
        <p:sp>
          <p:nvSpPr>
            <p:cNvPr id="263" name="Rectangle: Rounded Corners 26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2" name="Group 271"/>
          <p:cNvGrpSpPr/>
          <p:nvPr/>
        </p:nvGrpSpPr>
        <p:grpSpPr>
          <a:xfrm>
            <a:off x="12801600" y="4610100"/>
            <a:ext cx="685800" cy="630382"/>
            <a:chOff x="3124200" y="1388918"/>
            <a:chExt cx="685800" cy="630382"/>
          </a:xfrm>
        </p:grpSpPr>
        <p:sp>
          <p:nvSpPr>
            <p:cNvPr id="273" name="Rectangle: Rounded Corners 2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5" name="Group 274"/>
          <p:cNvGrpSpPr/>
          <p:nvPr/>
        </p:nvGrpSpPr>
        <p:grpSpPr>
          <a:xfrm>
            <a:off x="16764000" y="3086100"/>
            <a:ext cx="685800" cy="630382"/>
            <a:chOff x="3124200" y="1388918"/>
            <a:chExt cx="685800" cy="630382"/>
          </a:xfrm>
        </p:grpSpPr>
        <p:sp>
          <p:nvSpPr>
            <p:cNvPr id="276" name="Rectangle: Rounded Corners 2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8" name="Group 277"/>
          <p:cNvGrpSpPr/>
          <p:nvPr/>
        </p:nvGrpSpPr>
        <p:grpSpPr>
          <a:xfrm>
            <a:off x="7620000" y="4610100"/>
            <a:ext cx="685800" cy="630382"/>
            <a:chOff x="3124200" y="1388918"/>
            <a:chExt cx="685800" cy="630382"/>
          </a:xfrm>
        </p:grpSpPr>
        <p:sp>
          <p:nvSpPr>
            <p:cNvPr id="279" name="Rectangle: Rounded Corners 2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1" name="Group 280"/>
          <p:cNvGrpSpPr/>
          <p:nvPr/>
        </p:nvGrpSpPr>
        <p:grpSpPr>
          <a:xfrm>
            <a:off x="2209800" y="4533900"/>
            <a:ext cx="685800" cy="630382"/>
            <a:chOff x="3124200" y="1388918"/>
            <a:chExt cx="685800" cy="630382"/>
          </a:xfrm>
        </p:grpSpPr>
        <p:sp>
          <p:nvSpPr>
            <p:cNvPr id="282" name="Rectangle: Rounded Corners 28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4" name="Group 283"/>
          <p:cNvGrpSpPr/>
          <p:nvPr/>
        </p:nvGrpSpPr>
        <p:grpSpPr>
          <a:xfrm>
            <a:off x="8458200" y="6972300"/>
            <a:ext cx="685800" cy="630382"/>
            <a:chOff x="3124200" y="1388918"/>
            <a:chExt cx="685800" cy="630382"/>
          </a:xfrm>
        </p:grpSpPr>
        <p:sp>
          <p:nvSpPr>
            <p:cNvPr id="285" name="Rectangle: Rounded Corners 28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7" name="Group 286"/>
          <p:cNvGrpSpPr/>
          <p:nvPr/>
        </p:nvGrpSpPr>
        <p:grpSpPr>
          <a:xfrm>
            <a:off x="5410200" y="9105900"/>
            <a:ext cx="685800" cy="630382"/>
            <a:chOff x="3124200" y="1388918"/>
            <a:chExt cx="685800" cy="630382"/>
          </a:xfrm>
        </p:grpSpPr>
        <p:sp>
          <p:nvSpPr>
            <p:cNvPr id="288" name="Rectangle: Rounded Corners 28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90" name="Group 289"/>
          <p:cNvGrpSpPr/>
          <p:nvPr/>
        </p:nvGrpSpPr>
        <p:grpSpPr>
          <a:xfrm>
            <a:off x="14173200" y="9105900"/>
            <a:ext cx="685800" cy="630382"/>
            <a:chOff x="3124200" y="1388918"/>
            <a:chExt cx="685800" cy="630382"/>
          </a:xfrm>
        </p:grpSpPr>
        <p:sp>
          <p:nvSpPr>
            <p:cNvPr id="291" name="Rectangle: Rounded Corners 29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94" name="Freeform 13"/>
          <p:cNvSpPr/>
          <p:nvPr/>
        </p:nvSpPr>
        <p:spPr>
          <a:xfrm>
            <a:off x="5181600" y="11049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5" name="Freeform 13"/>
          <p:cNvSpPr/>
          <p:nvPr/>
        </p:nvSpPr>
        <p:spPr>
          <a:xfrm>
            <a:off x="15240000" y="11049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96" name="Freeform 13"/>
          <p:cNvSpPr/>
          <p:nvPr/>
        </p:nvSpPr>
        <p:spPr>
          <a:xfrm>
            <a:off x="15087600" y="4229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7" name="Freeform 13"/>
          <p:cNvSpPr/>
          <p:nvPr/>
        </p:nvSpPr>
        <p:spPr>
          <a:xfrm>
            <a:off x="4572000" y="4229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8" name="Freeform 13"/>
          <p:cNvSpPr/>
          <p:nvPr/>
        </p:nvSpPr>
        <p:spPr>
          <a:xfrm>
            <a:off x="7696200" y="8801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9" name="Freeform 13"/>
          <p:cNvSpPr/>
          <p:nvPr/>
        </p:nvSpPr>
        <p:spPr>
          <a:xfrm>
            <a:off x="1752600" y="67437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0" name="Freeform 2"/>
          <p:cNvSpPr/>
          <p:nvPr/>
        </p:nvSpPr>
        <p:spPr>
          <a:xfrm>
            <a:off x="16687800" y="90297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cxnSp>
        <p:nvCxnSpPr>
          <p:cNvPr id="311" name="Connector: Elbow 310"/>
          <p:cNvCxnSpPr/>
          <p:nvPr/>
        </p:nvCxnSpPr>
        <p:spPr>
          <a:xfrm rot="16200000" flipH="1">
            <a:off x="16410605" y="19916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/>
          <p:cNvCxnSpPr/>
          <p:nvPr/>
        </p:nvCxnSpPr>
        <p:spPr>
          <a:xfrm rot="5400000">
            <a:off x="16230600" y="4076700"/>
            <a:ext cx="1143000" cy="533400"/>
          </a:xfrm>
          <a:prstGeom prst="bentConnector3">
            <a:avLst>
              <a:gd name="adj1" fmla="val 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Freeform 64"/>
          <p:cNvSpPr/>
          <p:nvPr/>
        </p:nvSpPr>
        <p:spPr>
          <a:xfrm>
            <a:off x="163133" y="4274415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cxnSp>
        <p:nvCxnSpPr>
          <p:cNvPr id="334" name="Connector: Elbow 333"/>
          <p:cNvCxnSpPr/>
          <p:nvPr/>
        </p:nvCxnSpPr>
        <p:spPr>
          <a:xfrm flipV="1">
            <a:off x="685800" y="3390900"/>
            <a:ext cx="16002000" cy="457200"/>
          </a:xfrm>
          <a:prstGeom prst="bentConnector3">
            <a:avLst>
              <a:gd name="adj1" fmla="val -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Freeform 64"/>
          <p:cNvSpPr/>
          <p:nvPr/>
        </p:nvSpPr>
        <p:spPr>
          <a:xfrm>
            <a:off x="11353800" y="8801100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8" name="Freeform 64"/>
          <p:cNvSpPr/>
          <p:nvPr/>
        </p:nvSpPr>
        <p:spPr>
          <a:xfrm>
            <a:off x="5275114" y="6743700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0" name="Rectangle: Rounded Corners 339"/>
          <p:cNvSpPr/>
          <p:nvPr/>
        </p:nvSpPr>
        <p:spPr>
          <a:xfrm>
            <a:off x="12420600" y="6134100"/>
            <a:ext cx="52578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20"/>
          <p:cNvSpPr txBox="1"/>
          <p:nvPr/>
        </p:nvSpPr>
        <p:spPr>
          <a:xfrm>
            <a:off x="11498920" y="6208578"/>
            <a:ext cx="603261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739" y="4305300"/>
            <a:ext cx="1012861" cy="990600"/>
          </a:xfrm>
          <a:prstGeom prst="rect">
            <a:avLst/>
          </a:prstGeom>
        </p:spPr>
      </p:pic>
      <p:sp>
        <p:nvSpPr>
          <p:cNvPr id="342" name="Slide Number Placeholder 3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43" name="Freeform 49"/>
          <p:cNvSpPr/>
          <p:nvPr/>
        </p:nvSpPr>
        <p:spPr>
          <a:xfrm>
            <a:off x="11582400" y="1139878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5" name="TextBox 208"/>
          <p:cNvSpPr txBox="1"/>
          <p:nvPr/>
        </p:nvSpPr>
        <p:spPr>
          <a:xfrm>
            <a:off x="15392400" y="9029700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266" name="TextBox 137"/>
          <p:cNvSpPr txBox="1"/>
          <p:nvPr/>
        </p:nvSpPr>
        <p:spPr>
          <a:xfrm>
            <a:off x="15385696" y="9458405"/>
            <a:ext cx="2473329" cy="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324600" y="4838700"/>
            <a:ext cx="7137647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203850"/>
                </a:solidFill>
                <a:latin typeface="Muli"/>
              </a:rPr>
              <a:t>Other Features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2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10571" y="461962"/>
            <a:ext cx="90192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OTHER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Rectangle 8"/>
          <p:cNvSpPr/>
          <p:nvPr/>
        </p:nvSpPr>
        <p:spPr>
          <a:xfrm>
            <a:off x="1143000" y="2770882"/>
            <a:ext cx="161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245CA6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Conference Website Creation</a:t>
            </a:r>
            <a:endParaRPr lang="en-US" sz="320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algn="ctr"/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Construct a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package of HTML files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that is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prepared for deployment 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and includes content related to the conference for public promotional purposes. This content is sourced from the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conference plan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any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supplementary details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provided by the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admin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3200">
              <a:solidFill>
                <a:srgbClr val="000000"/>
              </a:solidFill>
              <a:effectLst/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8250" y="5742682"/>
            <a:ext cx="15963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245CA6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Lecture Research Profile</a:t>
            </a:r>
          </a:p>
          <a:p>
            <a:pPr algn="ctr"/>
            <a:r>
              <a:rPr lang="en-US" sz="320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Establish </a:t>
            </a:r>
            <a:r>
              <a:rPr lang="en-US" sz="320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research profile pages </a:t>
            </a:r>
            <a:r>
              <a:rPr lang="en-US" sz="320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for lecturers at FPT University, Ho Chi Minh Campus.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7827228" y="4838700"/>
            <a:ext cx="3610613" cy="11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203850"/>
                </a:solidFill>
                <a:latin typeface="Muli"/>
              </a:rPr>
              <a:t>Outcome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7051" y="426793"/>
            <a:ext cx="670589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VALUES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24971" y="2161544"/>
            <a:ext cx="13811191" cy="596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1. SRASS offers a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comprehensive process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that encompasses the necessary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conference management activities 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at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FPT University, Ho Chi Minh Campus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.</a:t>
            </a:r>
            <a:endParaRPr lang="en-US" sz="2800">
              <a:cs typeface="Calibri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2. SRASS presents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methodologies and automated tools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for efficient conference management: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2.1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Automatically tracking conference progress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accompanied by a brief overview of the process.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 2.2 Enhancing integrity in scientific research by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automatically detecting conflicts of interest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  2.3 Providing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reviewer recommendations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based on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subject relevance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quotas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and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conflicts of interest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with submissions.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3. SRASS implements a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reminder and task suggestion mechanism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through the use of the "lightbulb" feature.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7051" y="532300"/>
            <a:ext cx="670589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CHALLENGES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1111" y="2272830"/>
            <a:ext cx="13312731" cy="386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b="1"/>
              <a:t>Changes </a:t>
            </a:r>
            <a:r>
              <a:rPr lang="en-US" sz="3200"/>
              <a:t>to the </a:t>
            </a:r>
            <a:r>
              <a:rPr lang="en-US" sz="3200" b="1"/>
              <a:t>structure of track activity timelines</a:t>
            </a:r>
            <a:r>
              <a:rPr lang="en-US" sz="3200"/>
              <a:t> and </a:t>
            </a:r>
            <a:r>
              <a:rPr lang="en-US" sz="3200" b="1"/>
              <a:t>revision counts</a:t>
            </a:r>
            <a:r>
              <a:rPr lang="en-US" sz="3200"/>
              <a:t> </a:t>
            </a:r>
            <a:r>
              <a:rPr lang="en-US" sz="3200" b="1">
                <a:solidFill>
                  <a:srgbClr val="FF0000"/>
                </a:solidFill>
              </a:rPr>
              <a:t>CANNOT </a:t>
            </a:r>
            <a:r>
              <a:rPr lang="en-US" sz="3200"/>
              <a:t>occur once </a:t>
            </a:r>
            <a:r>
              <a:rPr lang="en-US" sz="3200" b="1"/>
              <a:t>this content is confirmed</a:t>
            </a:r>
            <a:r>
              <a:rPr lang="en-US" sz="3200"/>
              <a:t> and </a:t>
            </a:r>
            <a:r>
              <a:rPr lang="en-US" sz="3200" b="1"/>
              <a:t>submissions are received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3200"/>
              <a:t>The </a:t>
            </a:r>
            <a:r>
              <a:rPr lang="en-US" sz="3200" b="1"/>
              <a:t>processing of conference proceedings</a:t>
            </a:r>
            <a:r>
              <a:rPr lang="en-US" sz="3200"/>
              <a:t> will </a:t>
            </a:r>
            <a:r>
              <a:rPr lang="en-US" sz="3200" b="1">
                <a:solidFill>
                  <a:srgbClr val="FF0000"/>
                </a:solidFill>
              </a:rPr>
              <a:t>NOT </a:t>
            </a:r>
            <a:r>
              <a:rPr lang="en-US" sz="3200"/>
              <a:t>be </a:t>
            </a:r>
            <a:r>
              <a:rPr lang="en-US" sz="3200" b="1"/>
              <a:t>carried out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/>
              <a:t>Currently, there is </a:t>
            </a:r>
            <a:r>
              <a:rPr lang="en-US" sz="3200" b="1">
                <a:solidFill>
                  <a:srgbClr val="FF0000"/>
                </a:solidFill>
              </a:rPr>
              <a:t>NO </a:t>
            </a:r>
            <a:r>
              <a:rPr lang="en-US" sz="3200" b="1"/>
              <a:t>mobile application</a:t>
            </a:r>
            <a:r>
              <a:rPr lang="en-US" sz="3200"/>
              <a:t> accessible for </a:t>
            </a:r>
            <a:r>
              <a:rPr lang="en-US" sz="3200" b="1"/>
              <a:t>authors </a:t>
            </a:r>
            <a:r>
              <a:rPr lang="en-US" sz="3200"/>
              <a:t>and </a:t>
            </a:r>
            <a:r>
              <a:rPr lang="en-US" sz="3200" b="1"/>
              <a:t>reviewers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57800" y="5235951"/>
            <a:ext cx="10068304" cy="11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50">
                <a:solidFill>
                  <a:srgbClr val="203850"/>
                </a:solidFill>
                <a:latin typeface="Muli"/>
              </a:rPr>
              <a:t>Thank you for listening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419100"/>
            <a:ext cx="1043939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spc="-149">
                <a:solidFill>
                  <a:srgbClr val="E66418"/>
                </a:solidFill>
                <a:latin typeface="Muli Bold"/>
              </a:rPr>
              <a:t>REVIEWER SUGGESTION RANKING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1600" y="2307999"/>
            <a:ext cx="15544800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/>
              <a:t>When </a:t>
            </a:r>
            <a:r>
              <a:rPr lang="en-US" sz="3200" b="1"/>
              <a:t>dealing with each submission</a:t>
            </a:r>
            <a:r>
              <a:rPr lang="en-US" sz="320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/>
              <a:t>Arrange the reviewers in descending order</a:t>
            </a:r>
            <a:r>
              <a:rPr lang="en-US" sz="3200"/>
              <a:t> of </a:t>
            </a:r>
            <a:r>
              <a:rPr lang="en-US" sz="3200" b="1"/>
              <a:t>groups</a:t>
            </a:r>
            <a:r>
              <a:rPr lang="en-US" sz="3200"/>
              <a:t> (</a:t>
            </a:r>
            <a:r>
              <a:rPr lang="en-US" sz="3200" b="1"/>
              <a:t>higher group index</a:t>
            </a:r>
            <a:r>
              <a:rPr lang="en-US" sz="3200"/>
              <a:t> indicates </a:t>
            </a:r>
            <a:r>
              <a:rPr lang="en-US" sz="3200" b="1"/>
              <a:t>stronger recommendations</a:t>
            </a:r>
            <a:r>
              <a:rPr lang="en-US" sz="3200"/>
              <a:t>). Reviewers are categorized based on the following </a:t>
            </a:r>
            <a:r>
              <a:rPr lang="en-US" sz="3200" b="1"/>
              <a:t>evaluation criteria</a:t>
            </a:r>
            <a:r>
              <a:rPr lang="en-US" sz="3200"/>
              <a:t>: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FF0000"/>
                </a:solidFill>
              </a:rPr>
              <a:t>Group 1: Reviewers with conflicts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(either submission conflict or reviewer conflict) related to the submission and are already at or over their assigned quota.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D3DB37"/>
                </a:solidFill>
              </a:rPr>
              <a:t>Group 2: Reviewers with conflict</a:t>
            </a:r>
            <a:r>
              <a:rPr lang="en-US" sz="3200" b="1">
                <a:solidFill>
                  <a:srgbClr val="C9D408"/>
                </a:solidFill>
              </a:rPr>
              <a:t>s</a:t>
            </a:r>
            <a:r>
              <a:rPr lang="en-US" sz="3200">
                <a:solidFill>
                  <a:srgbClr val="C9D408"/>
                </a:solidFill>
              </a:rPr>
              <a:t> </a:t>
            </a:r>
            <a:r>
              <a:rPr lang="en-US" sz="3200"/>
              <a:t>(either submission conflict or reviewer conflict) related to the submission but still have quota available (their assigned submissions are less than the reviewer quota).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00B050"/>
                </a:solidFill>
              </a:rPr>
              <a:t>Group 3: Reviewers without any conflicts</a:t>
            </a:r>
            <a:r>
              <a:rPr lang="en-US" sz="3200"/>
              <a:t> (neither submission conflict nor reviewer conflict) related to the submission and have remaining quota.</a:t>
            </a:r>
            <a:endParaRPr lang="en-US" sz="320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200" b="1"/>
              <a:t>Within each group</a:t>
            </a:r>
            <a:r>
              <a:rPr lang="en-US" sz="3200"/>
              <a:t>, further </a:t>
            </a:r>
            <a:r>
              <a:rPr lang="en-US" sz="3200" b="1"/>
              <a:t>sort the reviewers in </a:t>
            </a:r>
            <a:r>
              <a:rPr lang="en-US" sz="3200" b="1">
                <a:ea typeface="+mn-lt"/>
                <a:cs typeface="+mn-lt"/>
              </a:rPr>
              <a:t>descending </a:t>
            </a:r>
            <a:r>
              <a:rPr lang="en-US" sz="3200" b="1"/>
              <a:t>order</a:t>
            </a:r>
            <a:r>
              <a:rPr lang="en-US" sz="3200"/>
              <a:t> based on their </a:t>
            </a:r>
            <a:r>
              <a:rPr lang="en-US" sz="3200" b="1"/>
              <a:t>subject area relevance scores</a:t>
            </a:r>
            <a:r>
              <a:rPr lang="en-US" sz="3200"/>
              <a:t> (higher relevance scores indicate stronger recommendations)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5383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19100"/>
            <a:ext cx="115824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spc="-149">
                <a:solidFill>
                  <a:srgbClr val="E66418"/>
                </a:solidFill>
                <a:latin typeface="Muli Bold"/>
              </a:rPr>
              <a:t>HOW SUBJECT AREA RELEVANCE SCORES ARE CALCULATED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7800" y="2307999"/>
            <a:ext cx="15038366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/>
              <a:t>Subject Area Relevance Score</a:t>
            </a:r>
            <a:r>
              <a:rPr lang="en-US" sz="2400"/>
              <a:t> takes into account </a:t>
            </a:r>
            <a:r>
              <a:rPr lang="en-US" sz="2400" b="1"/>
              <a:t>overlap</a:t>
            </a:r>
            <a:r>
              <a:rPr lang="en-US" sz="2400"/>
              <a:t> between </a:t>
            </a:r>
            <a:r>
              <a:rPr lang="en-US" sz="2400" b="1"/>
              <a:t>subject areas (primary, secondary)</a:t>
            </a:r>
            <a:r>
              <a:rPr lang="en-US" sz="2400"/>
              <a:t> provided by </a:t>
            </a:r>
            <a:r>
              <a:rPr lang="en-US" sz="2400" b="1"/>
              <a:t>reviewers</a:t>
            </a:r>
            <a:r>
              <a:rPr lang="en-US" sz="2400"/>
              <a:t> and </a:t>
            </a:r>
            <a:r>
              <a:rPr lang="en-US" sz="2400" b="1"/>
              <a:t>authors for their papers</a:t>
            </a:r>
            <a:r>
              <a:rPr lang="en-US" sz="2400"/>
              <a:t> as follows. </a:t>
            </a:r>
            <a:r>
              <a:rPr lang="en-US" sz="2400" b="1"/>
              <a:t>Higher values of relevance</a:t>
            </a:r>
            <a:r>
              <a:rPr lang="en-US" sz="2400"/>
              <a:t> denote </a:t>
            </a:r>
            <a:r>
              <a:rPr lang="en-US" sz="2400" b="1"/>
              <a:t>better match between a reviewer and paper</a:t>
            </a:r>
            <a:r>
              <a:rPr lang="en-US" sz="2400"/>
              <a:t>. There are </a:t>
            </a:r>
            <a:r>
              <a:rPr lang="en-US" sz="2400" b="1"/>
              <a:t>4</a:t>
            </a:r>
            <a:r>
              <a:rPr lang="en-US" sz="2400"/>
              <a:t> </a:t>
            </a:r>
            <a:r>
              <a:rPr lang="en-US" sz="2400" b="1"/>
              <a:t>cases of subject area overlap</a:t>
            </a:r>
            <a:r>
              <a:rPr lang="en-US" sz="2400"/>
              <a:t> we considered: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Paper and reviewer exact match on Primary: </a:t>
            </a:r>
            <a:r>
              <a:rPr lang="en-US" sz="2400" b="1"/>
              <a:t>pp</a:t>
            </a:r>
            <a:r>
              <a:rPr lang="en-US" sz="2400"/>
              <a:t> 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Primary subject area of reviewer matches secondary subject area of paper: </a:t>
            </a:r>
            <a:r>
              <a:rPr lang="en-US" sz="2400" b="1" err="1"/>
              <a:t>ps</a:t>
            </a:r>
            <a:r>
              <a:rPr lang="en-US" sz="2400" b="1"/>
              <a:t> </a:t>
            </a:r>
            <a:r>
              <a:rPr lang="en-US" sz="2400"/>
              <a:t>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Primary subject area of paper matches secondary subject area of reviewer: </a:t>
            </a:r>
            <a:r>
              <a:rPr lang="en-US" sz="2400" b="1" err="1"/>
              <a:t>sp</a:t>
            </a:r>
            <a:r>
              <a:rPr lang="en-US" sz="2400"/>
              <a:t> 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Secondary subject area of reviewer overlaps with secondary subject area of paper: </a:t>
            </a:r>
            <a:r>
              <a:rPr lang="en-US" sz="2400" b="1" err="1"/>
              <a:t>ss</a:t>
            </a:r>
            <a:r>
              <a:rPr lang="en-US" sz="2400"/>
              <a:t> is calculated by the formula: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The PC Chairs can configure the factor for each case, denoted as F(case). </a:t>
            </a:r>
          </a:p>
          <a:p>
            <a:r>
              <a:rPr lang="en-US" sz="2400"/>
              <a:t>The general formula for calculating a subject area relevance score is as follows: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By default,</a:t>
            </a:r>
          </a:p>
          <a:p>
            <a:r>
              <a:rPr lang="en-US" sz="2400"/>
              <a:t>					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F(pp) = 0.80,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sp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0.16,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ps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0.16,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ss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0.04</a:t>
            </a:r>
          </a:p>
          <a:p>
            <a:r>
              <a:rPr lang="en-US" sz="2400"/>
              <a:t>Default Relevance Formula is </a:t>
            </a:r>
          </a:p>
          <a:p>
            <a:r>
              <a:rPr lang="en-US" sz="2400" b="1"/>
              <a:t>						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0.80pp + 0.16ps + 0.16sp + 0.04ss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991100"/>
            <a:ext cx="6301072" cy="944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941" y="6819900"/>
            <a:ext cx="68176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66773" y="4333875"/>
            <a:ext cx="1632528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E66418"/>
                </a:solidFill>
                <a:latin typeface="Klein Bold"/>
              </a:rPr>
              <a:t>Flow 1: 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03850"/>
                </a:solidFill>
                <a:latin typeface="Klein Bold"/>
              </a:rPr>
              <a:t>Initialize a Planned Conference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8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9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0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1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800" y="5759992"/>
            <a:ext cx="14742304" cy="3330018"/>
            <a:chOff x="0" y="0"/>
            <a:chExt cx="2518707" cy="5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60000" flipV="1">
            <a:off x="3810000" y="7476697"/>
            <a:ext cx="2398052" cy="2900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3869246" y="6879681"/>
            <a:ext cx="385950" cy="421357"/>
            <a:chOff x="0" y="0"/>
            <a:chExt cx="514600" cy="56180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7454149" y="7476697"/>
            <a:ext cx="195762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9411777" y="6409068"/>
            <a:ext cx="2443683" cy="2135257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31102" y="677492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573980" y="6879681"/>
            <a:ext cx="385950" cy="421357"/>
            <a:chOff x="0" y="0"/>
            <a:chExt cx="514600" cy="56180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1855461" y="7476697"/>
            <a:ext cx="291737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12531324" y="6762349"/>
            <a:ext cx="3620512" cy="5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83090" y="6867102"/>
            <a:ext cx="385950" cy="421357"/>
            <a:chOff x="0" y="0"/>
            <a:chExt cx="514600" cy="5618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81524" y="7575548"/>
            <a:ext cx="3620512" cy="5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12800" y="5143500"/>
            <a:ext cx="8684392" cy="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0"/>
              </a:lnSpc>
            </a:pPr>
            <a:r>
              <a:rPr lang="en-US" sz="3359" spc="-67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2888" y="677492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66764" y="599776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598518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20846" y="598518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85629" y="598518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20000" y="7630120"/>
            <a:ext cx="2076000" cy="46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3045" spc="-60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6223" y="1523894"/>
            <a:ext cx="14888881" cy="309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753" lvl="1" indent="-265376">
              <a:lnSpc>
                <a:spcPts val="4523"/>
              </a:lnSpc>
              <a:buFont typeface="Arial"/>
              <a:buChar char="•"/>
            </a:pPr>
            <a:r>
              <a:rPr lang="en-US" sz="2458" b="1">
                <a:solidFill>
                  <a:srgbClr val="000000"/>
                </a:solidFill>
                <a:latin typeface="Helvetica World"/>
              </a:rPr>
              <a:t>Initiating the conference 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includes tasks related to </a:t>
            </a:r>
            <a:r>
              <a:rPr lang="en-US" sz="2458" b="1">
                <a:solidFill>
                  <a:srgbClr val="000000"/>
                </a:solidFill>
                <a:latin typeface="Helvetica World"/>
              </a:rPr>
              <a:t>setting up a new conference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 and </a:t>
            </a:r>
            <a:r>
              <a:rPr lang="en-US" sz="2458" b="1">
                <a:solidFill>
                  <a:srgbClr val="000000"/>
                </a:solidFill>
                <a:latin typeface="Helvetica World"/>
              </a:rPr>
              <a:t>configuring the conference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 before the paper call phase begins.</a:t>
            </a:r>
          </a:p>
          <a:p>
            <a:pPr marL="530753" lvl="1" indent="-265376">
              <a:lnSpc>
                <a:spcPts val="6145"/>
              </a:lnSpc>
              <a:buFont typeface="Arial"/>
              <a:buChar char="•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Conference Management Tasks include</a:t>
            </a:r>
          </a:p>
          <a:p>
            <a:pPr marL="1061506" lvl="2" indent="-353835">
              <a:lnSpc>
                <a:spcPts val="4523"/>
              </a:lnSpc>
              <a:buFont typeface="Arial"/>
              <a:buChar char="⚬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Create Conference</a:t>
            </a:r>
          </a:p>
          <a:p>
            <a:pPr marL="1061506" lvl="2" indent="-353835">
              <a:lnSpc>
                <a:spcPts val="4523"/>
              </a:lnSpc>
              <a:buFont typeface="Arial"/>
              <a:buChar char="⚬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Configure Conference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" name="Freeform 2"/>
          <p:cNvSpPr/>
          <p:nvPr/>
        </p:nvSpPr>
        <p:spPr>
          <a:xfrm>
            <a:off x="1981200" y="6819900"/>
            <a:ext cx="1600200" cy="1243445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6"/>
          <p:cNvGrpSpPr/>
          <p:nvPr/>
        </p:nvGrpSpPr>
        <p:grpSpPr>
          <a:xfrm>
            <a:off x="6324600" y="6896100"/>
            <a:ext cx="990600" cy="990600"/>
            <a:chOff x="3124200" y="1388918"/>
            <a:chExt cx="685800" cy="630382"/>
          </a:xfrm>
        </p:grpSpPr>
        <p:sp>
          <p:nvSpPr>
            <p:cNvPr id="48" name="Rectangle: Rounded Corners 4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0" name="Group 49"/>
          <p:cNvGrpSpPr/>
          <p:nvPr/>
        </p:nvGrpSpPr>
        <p:grpSpPr>
          <a:xfrm>
            <a:off x="14935200" y="6972300"/>
            <a:ext cx="990600" cy="990600"/>
            <a:chOff x="3124200" y="1388918"/>
            <a:chExt cx="685800" cy="630382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468480" y="51373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291" y="5165941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392" y="1734309"/>
            <a:ext cx="13560001" cy="858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From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Oct 2, 2023 </a:t>
            </a:r>
            <a:r>
              <a:rPr lang="en-US" sz="2250" b="1">
                <a:solidFill>
                  <a:srgbClr val="000000"/>
                </a:solidFill>
                <a:latin typeface="Helvetica World"/>
              </a:rPr>
              <a:t>to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Dec 24, 2023.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At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FPT University, Ho Chi Minh Campus, Vietnam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With </a:t>
            </a:r>
            <a:r>
              <a:rPr lang="en-US" sz="2250" b="1">
                <a:solidFill>
                  <a:srgbClr val="000000"/>
                </a:solidFill>
                <a:latin typeface="Helvetica World"/>
              </a:rPr>
              <a:t>4 tracks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: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Information Technology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Business Administration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Linguistics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Graphic Design - Multimedia Communications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Conference Program Committee</a:t>
            </a:r>
            <a:endParaRPr lang="en-US" sz="2250" b="1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Mr. Tran Tuan Anh: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Dang Ngoc Minh Duc: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Tuan Cuong: [Information Technology]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Le </a:t>
            </a:r>
            <a:r>
              <a:rPr lang="en-US" sz="2250" err="1">
                <a:solidFill>
                  <a:srgbClr val="000000"/>
                </a:solidFill>
                <a:latin typeface="Helvetica World"/>
              </a:rPr>
              <a:t>Thi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 My Danh: [Graphic Design - Multimedia Communications]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</a:t>
            </a:r>
            <a:r>
              <a:rPr lang="en-US" sz="2250" err="1">
                <a:solidFill>
                  <a:srgbClr val="000000"/>
                </a:solidFill>
                <a:latin typeface="Helvetica World"/>
              </a:rPr>
              <a:t>Thi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 Ai Thy: [Business Administration]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Hoang Bao Nguyen: [Linguistics]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4482"/>
              </a:lnSpc>
            </a:pPr>
            <a:endParaRPr lang="en-US" sz="2287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Student Research Competition</a:t>
            </a:r>
          </a:p>
        </p:txBody>
      </p:sp>
      <p:sp>
        <p:nvSpPr>
          <p:cNvPr id="10" name="Thought Bubble: Cloud 9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SCENARIO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3" y="1789422"/>
            <a:ext cx="3109047" cy="3022445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5096</Words>
  <Application>Microsoft Office PowerPoint</Application>
  <PresentationFormat>Custom</PresentationFormat>
  <Paragraphs>1768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Clear Sans Bold</vt:lpstr>
      <vt:lpstr>Clear Sans</vt:lpstr>
      <vt:lpstr>Arimo Bold</vt:lpstr>
      <vt:lpstr>Helvetica World</vt:lpstr>
      <vt:lpstr>Muli</vt:lpstr>
      <vt:lpstr>Montserrat</vt:lpstr>
      <vt:lpstr>Muli Ultra-Bold</vt:lpstr>
      <vt:lpstr>Klein Bold</vt:lpstr>
      <vt:lpstr>Helvetica World Bold</vt:lpstr>
      <vt:lpstr>Muli Bold</vt:lpstr>
      <vt:lpstr>Wingdings</vt:lpstr>
      <vt:lpstr>Courier New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Thuong _ Capstone Ver1</dc:title>
  <dc:creator>Admin</dc:creator>
  <cp:lastModifiedBy>Bui Hien</cp:lastModifiedBy>
  <cp:revision>20</cp:revision>
  <dcterms:created xsi:type="dcterms:W3CDTF">2006-08-16T00:00:00Z</dcterms:created>
  <dcterms:modified xsi:type="dcterms:W3CDTF">2023-10-02T12:13:53Z</dcterms:modified>
  <dc:identifier>DAFt0lifZ90</dc:identifier>
</cp:coreProperties>
</file>